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8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48"/>
    <a:srgbClr val="DC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99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60BEC-550A-4FF5-8A23-3504083A2721}" type="datetimeFigureOut">
              <a:rPr lang="en-US" smtClean="0"/>
              <a:t>8/26/16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1CD68-44D3-4681-9782-B8CA0706D3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7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not here : My</a:t>
            </a:r>
            <a:r>
              <a:rPr lang="en-US" baseline="0" dirty="0" smtClean="0"/>
              <a:t> goal is not to write “functional” code.  My goal is not to “use folds” or “tail recursion”.  I am not aiming to write “pure code”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9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set</a:t>
            </a:r>
            <a:r>
              <a:rPr lang="en-US" baseline="0" dirty="0" smtClean="0"/>
              <a:t> the scene with a couple of methods that might give us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We have a couple of stores with a way to get things out of them, that may succeed and may give us an error.</a:t>
            </a:r>
          </a:p>
          <a:p>
            <a:endParaRPr lang="en-US" sz="1200" dirty="0" smtClean="0"/>
          </a:p>
          <a:p>
            <a:r>
              <a:rPr lang="en-US" sz="1200" dirty="0" smtClean="0"/>
              <a:t>Nice, but how are we going to use these in our real world program.</a:t>
            </a:r>
          </a:p>
          <a:p>
            <a:endParaRPr lang="en-US" sz="1200" dirty="0" smtClean="0"/>
          </a:p>
          <a:p>
            <a:r>
              <a:rPr lang="en-US" sz="1200" dirty="0" smtClean="0"/>
              <a:t>Lets look at some examples. 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halkboard"/>
                <a:cs typeface="Chalkboard"/>
              </a:rPr>
              <a:t>Some function that takes an agent and turns it into the string I need 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</a:t>
            </a:r>
            <a:r>
              <a:rPr lang="en-US" baseline="0" dirty="0" smtClean="0"/>
              <a:t> the end of the examples I have for you,</a:t>
            </a:r>
          </a:p>
          <a:p>
            <a:r>
              <a:rPr lang="en-US" baseline="0" dirty="0" smtClean="0"/>
              <a:t>So let’s just recap and see why this was better than exceptions</a:t>
            </a:r>
            <a:endParaRPr lang="en-US" dirty="0" smtClean="0"/>
          </a:p>
          <a:p>
            <a:r>
              <a:rPr lang="en-US" dirty="0" smtClean="0"/>
              <a:t>We have covered a lot of functionality</a:t>
            </a:r>
            <a:r>
              <a:rPr lang="en-US" baseline="0" dirty="0" smtClean="0"/>
              <a:t> in the last ten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3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when I am writing code, but more importantly, when I an reasoning about code.</a:t>
            </a:r>
          </a:p>
          <a:p>
            <a:r>
              <a:rPr lang="en-US" baseline="0" dirty="0" smtClean="0"/>
              <a:t>Less coffee is good</a:t>
            </a:r>
          </a:p>
          <a:p>
            <a:r>
              <a:rPr lang="en-US" baseline="0" dirty="0" smtClean="0"/>
              <a:t>More coffee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7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would we want an “exception free world”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 was my pair when I was first learning this stuff.</a:t>
            </a:r>
          </a:p>
          <a:p>
            <a:r>
              <a:rPr lang="en-US" dirty="0" smtClean="0"/>
              <a:t>He speaks</a:t>
            </a:r>
            <a:r>
              <a:rPr lang="en-US" baseline="0" dirty="0" smtClean="0"/>
              <a:t> “fluent FP” </a:t>
            </a:r>
            <a:r>
              <a:rPr lang="is-IS" baseline="0" dirty="0" smtClean="0"/>
              <a:t>… which actually meant I didn’t understand a lot of what he tried to say to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7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is an “abstract type” </a:t>
            </a:r>
            <a:r>
              <a:rPr lang="is-IS" dirty="0" smtClean="0"/>
              <a:t>… two possible implementations</a:t>
            </a:r>
            <a:endParaRPr lang="en-US" dirty="0" smtClean="0"/>
          </a:p>
          <a:p>
            <a:r>
              <a:rPr lang="en-US" dirty="0" smtClean="0"/>
              <a:t>All done</a:t>
            </a:r>
            <a:r>
              <a:rPr lang="en-US" baseline="0" dirty="0" smtClean="0"/>
              <a:t> right </a:t>
            </a:r>
            <a:r>
              <a:rPr lang="is-IS" baseline="0" dirty="0" smtClean="0"/>
              <a:t>… well not quite lets try using it a bit more...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0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know I might get an empty vector.</a:t>
            </a:r>
            <a:r>
              <a:rPr lang="en-US" baseline="0" dirty="0" smtClean="0"/>
              <a:t>  I want to handle that myself.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7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So we don’t throw away information from a 3rd party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7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have time to</a:t>
            </a:r>
            <a:r>
              <a:rPr lang="en-US" baseline="0" dirty="0" smtClean="0"/>
              <a:t> cover this.</a:t>
            </a:r>
            <a:endParaRPr lang="en-US" dirty="0" smtClean="0"/>
          </a:p>
          <a:p>
            <a:r>
              <a:rPr lang="en-US" dirty="0" smtClean="0"/>
              <a:t>For the purposes of this talk they are a bag</a:t>
            </a:r>
            <a:r>
              <a:rPr lang="en-US" baseline="0" dirty="0" smtClean="0"/>
              <a:t> of methods that are made available on our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1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would we need these bags of functions</a:t>
            </a:r>
          </a:p>
          <a:p>
            <a:r>
              <a:rPr lang="en-US" dirty="0" smtClean="0"/>
              <a:t>Lets create some stores to hold each of these (I’ve used maps here .. they might be</a:t>
            </a:r>
            <a:r>
              <a:rPr lang="en-US" baseline="0" dirty="0" smtClean="0"/>
              <a:t> a database, or some in-memory store)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CD68-44D3-4681-9782-B8CA0706D3C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9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1"/>
            <a:ext cx="5867400" cy="14700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5867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D6D87CD5-6B9B-419D-8524-3EE95D82AB73}" type="datetimeFigureOut">
              <a:rPr lang="en-US" smtClean="0"/>
              <a:pPr/>
              <a:t>8/26/16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819" y="4970079"/>
            <a:ext cx="1144609" cy="12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9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32200"/>
            <a:ext cx="7772400" cy="1362075"/>
          </a:xfrm>
        </p:spPr>
        <p:txBody>
          <a:bodyPr anchor="t"/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5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32200"/>
            <a:ext cx="7772400" cy="1362075"/>
          </a:xfrm>
        </p:spPr>
        <p:txBody>
          <a:bodyPr anchor="t"/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3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2891-22E2-437E-9AC7-83EC8F463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5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01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2891-22E2-437E-9AC7-83EC8F463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7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2891-22E2-437E-9AC7-83EC8F463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9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2891-22E2-437E-9AC7-83EC8F463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4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2891-22E2-437E-9AC7-83EC8F463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8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2891-22E2-437E-9AC7-83EC8F463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9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52700" y="889001"/>
            <a:ext cx="4038600" cy="817561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4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889001"/>
            <a:ext cx="4038600" cy="817561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2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1"/>
            <a:ext cx="5867400" cy="14700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5867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D6D87CD5-6B9B-419D-8524-3EE95D82AB73}" type="datetimeFigureOut">
              <a:rPr lang="en-US" smtClean="0"/>
              <a:pPr/>
              <a:t>8/26/16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819" y="4970079"/>
            <a:ext cx="1144609" cy="12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3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52700" y="889001"/>
            <a:ext cx="4038600" cy="817561"/>
          </a:xfrm>
        </p:spPr>
        <p:txBody>
          <a:bodyPr/>
          <a:lstStyle>
            <a:lvl1pPr algn="ctr"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4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429000"/>
            <a:ext cx="2425428" cy="26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7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2891-22E2-437E-9AC7-83EC8F463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8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2891-22E2-437E-9AC7-83EC8F463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32200"/>
            <a:ext cx="7772400" cy="1362075"/>
          </a:xfrm>
        </p:spPr>
        <p:txBody>
          <a:bodyPr anchor="t"/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6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32200"/>
            <a:ext cx="7772400" cy="1362075"/>
          </a:xfrm>
        </p:spPr>
        <p:txBody>
          <a:bodyPr anchor="t"/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7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32200"/>
            <a:ext cx="7772400" cy="1362075"/>
          </a:xfrm>
        </p:spPr>
        <p:txBody>
          <a:bodyPr anchor="t"/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0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32200"/>
            <a:ext cx="7772400" cy="1362075"/>
          </a:xfrm>
        </p:spPr>
        <p:txBody>
          <a:bodyPr anchor="t"/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0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32200"/>
            <a:ext cx="7772400" cy="1362075"/>
          </a:xfrm>
        </p:spPr>
        <p:txBody>
          <a:bodyPr anchor="t"/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0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DCC9C7"/>
                </a:solidFill>
              </a:defRPr>
            </a:lvl1pPr>
          </a:lstStyle>
          <a:p>
            <a:fld id="{34EA2891-22E2-437E-9AC7-83EC8F463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4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69" r:id="rId4"/>
    <p:sldLayoutId id="2147483651" r:id="rId5"/>
    <p:sldLayoutId id="2147483660" r:id="rId6"/>
    <p:sldLayoutId id="2147483663" r:id="rId7"/>
    <p:sldLayoutId id="2147483665" r:id="rId8"/>
    <p:sldLayoutId id="2147483664" r:id="rId9"/>
    <p:sldLayoutId id="2147483662" r:id="rId10"/>
    <p:sldLayoutId id="2147483667" r:id="rId11"/>
    <p:sldLayoutId id="2147483652" r:id="rId12"/>
    <p:sldLayoutId id="2147483655" r:id="rId13"/>
    <p:sldLayoutId id="2147483673" r:id="rId14"/>
    <p:sldLayoutId id="2147483674" r:id="rId15"/>
    <p:sldLayoutId id="2147483675" r:id="rId16"/>
    <p:sldLayoutId id="2147483676" r:id="rId17"/>
    <p:sldLayoutId id="2147483671" r:id="rId18"/>
    <p:sldLayoutId id="2147483672" r:id="rId19"/>
    <p:sldLayoutId id="2147483678" r:id="rId20"/>
    <p:sldLayoutId id="2147483670" r:id="rId2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rgbClr val="333F4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33F4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3F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33F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33F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3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ealestate.com.a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typelevel.org/cats/index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Programming in an Exception Free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Sharon Holliday</a:t>
            </a:r>
          </a:p>
          <a:p>
            <a:r>
              <a:rPr lang="en-US" dirty="0" err="1"/>
              <a:t>sharon.holliday@rea-group.com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656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Lets define our own error class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6279" b="-23003"/>
          <a:stretch/>
        </p:blipFill>
        <p:spPr>
          <a:xfrm>
            <a:off x="457200" y="1703862"/>
            <a:ext cx="8229600" cy="466486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3386302"/>
            <a:ext cx="8229600" cy="865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3200" dirty="0" smtClean="0"/>
              <a:t>… and lets use a scalaz “disjunction” to give us our return type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44" y="4251963"/>
            <a:ext cx="4169102" cy="39623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76800" y="2362200"/>
            <a:ext cx="3535436" cy="762000"/>
          </a:xfrm>
          <a:prstGeom prst="wedgeRoundRectCallout">
            <a:avLst>
              <a:gd name="adj1" fmla="val 5877"/>
              <a:gd name="adj2" fmla="val -83674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So we don’t throw away information from a 3rd party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0"/>
            <a:ext cx="77724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333F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 how do we handle error situations?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15000" y="4038600"/>
            <a:ext cx="2848733" cy="1681485"/>
            <a:chOff x="4818953" y="4267200"/>
            <a:chExt cx="2848733" cy="1681485"/>
          </a:xfrm>
        </p:grpSpPr>
        <p:sp>
          <p:nvSpPr>
            <p:cNvPr id="10" name="Rounded Rectangle 9"/>
            <p:cNvSpPr/>
            <p:nvPr/>
          </p:nvSpPr>
          <p:spPr>
            <a:xfrm>
              <a:off x="5562600" y="4267200"/>
              <a:ext cx="1189835" cy="652189"/>
            </a:xfrm>
            <a:prstGeom prst="roundRect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n>
                    <a:solidFill>
                      <a:schemeClr val="accent2"/>
                    </a:solidFill>
                  </a:ln>
                  <a:solidFill>
                    <a:schemeClr val="accent2"/>
                  </a:solidFill>
                  <a:effectLst/>
                  <a:latin typeface="Courier New"/>
                  <a:cs typeface="Courier New"/>
                </a:rPr>
                <a:t>A \/ B  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77851" y="5296496"/>
              <a:ext cx="1189835" cy="652189"/>
            </a:xfrm>
            <a:prstGeom prst="roundRect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n>
                    <a:solidFill>
                      <a:schemeClr val="accent2"/>
                    </a:solidFill>
                  </a:ln>
                  <a:solidFill>
                    <a:schemeClr val="accent2"/>
                  </a:solidFill>
                  <a:effectLst/>
                  <a:latin typeface="Courier New"/>
                  <a:cs typeface="Courier New"/>
                </a:rPr>
                <a:t>\/-(B)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18953" y="5296496"/>
              <a:ext cx="1189835" cy="652189"/>
            </a:xfrm>
            <a:prstGeom prst="roundRect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n>
                    <a:solidFill>
                      <a:schemeClr val="accent2"/>
                    </a:solidFill>
                  </a:ln>
                  <a:solidFill>
                    <a:schemeClr val="accent2"/>
                  </a:solidFill>
                  <a:effectLst/>
                  <a:latin typeface="Courier New"/>
                  <a:cs typeface="Courier New"/>
                </a:rPr>
                <a:t>-\/(A)</a:t>
              </a:r>
            </a:p>
          </p:txBody>
        </p:sp>
        <p:cxnSp>
          <p:nvCxnSpPr>
            <p:cNvPr id="8" name="Straight Connector 7"/>
            <p:cNvCxnSpPr>
              <a:stCxn id="10" idx="2"/>
              <a:endCxn id="14" idx="0"/>
            </p:cNvCxnSpPr>
            <p:nvPr/>
          </p:nvCxnSpPr>
          <p:spPr>
            <a:xfrm flipH="1">
              <a:off x="5413871" y="4919389"/>
              <a:ext cx="743647" cy="377107"/>
            </a:xfrm>
            <a:prstGeom prst="lin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>
              <a:stCxn id="10" idx="2"/>
              <a:endCxn id="13" idx="0"/>
            </p:cNvCxnSpPr>
            <p:nvPr/>
          </p:nvCxnSpPr>
          <p:spPr>
            <a:xfrm>
              <a:off x="6157518" y="4919389"/>
              <a:ext cx="915251" cy="377107"/>
            </a:xfrm>
            <a:prstGeom prst="lin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029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45951" b="-4595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handle error situations?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172200" y="4038600"/>
            <a:ext cx="2324066" cy="589497"/>
          </a:xfrm>
          <a:prstGeom prst="wedgeRoundRectCallout">
            <a:avLst>
              <a:gd name="adj1" fmla="val -185009"/>
              <a:gd name="adj2" fmla="val -100636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No exception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34516" y="5220545"/>
            <a:ext cx="2324066" cy="589497"/>
          </a:xfrm>
          <a:prstGeom prst="wedgeRoundRectCallout">
            <a:avLst>
              <a:gd name="adj1" fmla="val -50707"/>
              <a:gd name="adj2" fmla="val -196740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e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asy to wrap 3rd party code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11883" y="1571887"/>
            <a:ext cx="2324066" cy="589497"/>
          </a:xfrm>
          <a:prstGeom prst="wedgeRoundRectCallout">
            <a:avLst>
              <a:gd name="adj1" fmla="val -40460"/>
              <a:gd name="adj2" fmla="val 139871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Informative return type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727" y="1189182"/>
            <a:ext cx="32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our code look now: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181600"/>
            <a:ext cx="3911600" cy="138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45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handle error situations?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Why did we use a </a:t>
            </a:r>
            <a:r>
              <a:rPr lang="en-US" dirty="0" err="1" smtClean="0"/>
              <a:t>Scalaz</a:t>
            </a:r>
            <a:r>
              <a:rPr lang="en-US" dirty="0" smtClean="0"/>
              <a:t> either?</a:t>
            </a:r>
          </a:p>
          <a:p>
            <a:r>
              <a:rPr lang="en-US" dirty="0"/>
              <a:t>Why not a </a:t>
            </a:r>
            <a:r>
              <a:rPr lang="en-US" dirty="0" err="1"/>
              <a:t>scala</a:t>
            </a:r>
            <a:r>
              <a:rPr lang="en-US" dirty="0"/>
              <a:t> Either?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85800" y="4114800"/>
            <a:ext cx="3810000" cy="1371600"/>
          </a:xfrm>
          <a:prstGeom prst="wedgeRoundRectCallout">
            <a:avLst>
              <a:gd name="adj1" fmla="val 119311"/>
              <a:gd name="adj2" fmla="val 47148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000" i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Scala</a:t>
            </a:r>
            <a:r>
              <a:rPr lang="en-US" sz="2000" i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disjunction comes with type-class instances for </a:t>
            </a:r>
            <a:r>
              <a:rPr lang="en-US" sz="2000" i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Functor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, Monad, Applicative and more</a:t>
            </a:r>
            <a:endParaRPr lang="en-US" sz="2000" i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429000" y="3124200"/>
            <a:ext cx="2858765" cy="656369"/>
          </a:xfrm>
          <a:prstGeom prst="wedgeRoundRectCallout">
            <a:avLst>
              <a:gd name="adj1" fmla="val 85882"/>
              <a:gd name="adj2" fmla="val 253021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Scala’s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Either 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is not right biased</a:t>
            </a:r>
            <a:endParaRPr lang="en-US" sz="2000" i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967328"/>
            <a:ext cx="1233748" cy="1890672"/>
            <a:chOff x="5624252" y="1843128"/>
            <a:chExt cx="1519156" cy="2489870"/>
          </a:xfrm>
        </p:grpSpPr>
        <p:sp>
          <p:nvSpPr>
            <p:cNvPr id="15" name="Oval 14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rapezoid 26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19588" y="2667000"/>
              <a:ext cx="30151" cy="89647"/>
            </a:xfrm>
            <a:custGeom>
              <a:avLst/>
              <a:gdLst>
                <a:gd name="connsiteX0" fmla="*/ 0 w 30151"/>
                <a:gd name="connsiteY0" fmla="*/ 89647 h 89647"/>
                <a:gd name="connsiteX1" fmla="*/ 14941 w 30151"/>
                <a:gd name="connsiteY1" fmla="*/ 29882 h 89647"/>
                <a:gd name="connsiteX2" fmla="*/ 29883 w 30151"/>
                <a:gd name="connsiteY2" fmla="*/ 0 h 8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51" h="89647">
                  <a:moveTo>
                    <a:pt x="0" y="89647"/>
                  </a:moveTo>
                  <a:cubicBezTo>
                    <a:pt x="1606" y="81619"/>
                    <a:pt x="8051" y="41365"/>
                    <a:pt x="14941" y="29882"/>
                  </a:cubicBezTo>
                  <a:cubicBezTo>
                    <a:pt x="33405" y="-891"/>
                    <a:pt x="29883" y="30689"/>
                    <a:pt x="29883" y="0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624252" y="2794000"/>
              <a:ext cx="195336" cy="17775"/>
            </a:xfrm>
            <a:custGeom>
              <a:avLst/>
              <a:gdLst>
                <a:gd name="connsiteX0" fmla="*/ 195336 w 195336"/>
                <a:gd name="connsiteY0" fmla="*/ 7471 h 17775"/>
                <a:gd name="connsiteX1" fmla="*/ 1101 w 195336"/>
                <a:gd name="connsiteY1" fmla="*/ 7471 h 17775"/>
                <a:gd name="connsiteX2" fmla="*/ 1101 w 195336"/>
                <a:gd name="connsiteY2" fmla="*/ 0 h 1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36" h="17775">
                  <a:moveTo>
                    <a:pt x="195336" y="7471"/>
                  </a:moveTo>
                  <a:cubicBezTo>
                    <a:pt x="110697" y="21577"/>
                    <a:pt x="134787" y="20839"/>
                    <a:pt x="1101" y="7471"/>
                  </a:cubicBezTo>
                  <a:cubicBezTo>
                    <a:pt x="-1377" y="7223"/>
                    <a:pt x="1101" y="2490"/>
                    <a:pt x="1101" y="0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90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229600" cy="5223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dirty="0"/>
              <a:t>Type-classes – a mental model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403273" y="1200727"/>
            <a:ext cx="1660236" cy="1397000"/>
            <a:chOff x="5403273" y="1200727"/>
            <a:chExt cx="1660236" cy="1397000"/>
          </a:xfrm>
        </p:grpSpPr>
        <p:grpSp>
          <p:nvGrpSpPr>
            <p:cNvPr id="17" name="Group 16"/>
            <p:cNvGrpSpPr/>
            <p:nvPr/>
          </p:nvGrpSpPr>
          <p:grpSpPr>
            <a:xfrm>
              <a:off x="5403273" y="1200727"/>
              <a:ext cx="1660236" cy="1397000"/>
              <a:chOff x="5403273" y="1200727"/>
              <a:chExt cx="1660236" cy="139700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5403273" y="1200727"/>
                <a:ext cx="1405847" cy="1397000"/>
              </a:xfrm>
              <a:custGeom>
                <a:avLst/>
                <a:gdLst>
                  <a:gd name="connsiteX0" fmla="*/ 184727 w 1405847"/>
                  <a:gd name="connsiteY0" fmla="*/ 80818 h 1397000"/>
                  <a:gd name="connsiteX1" fmla="*/ 219363 w 1405847"/>
                  <a:gd name="connsiteY1" fmla="*/ 184728 h 1397000"/>
                  <a:gd name="connsiteX2" fmla="*/ 288636 w 1405847"/>
                  <a:gd name="connsiteY2" fmla="*/ 300182 h 1397000"/>
                  <a:gd name="connsiteX3" fmla="*/ 323272 w 1405847"/>
                  <a:gd name="connsiteY3" fmla="*/ 334818 h 1397000"/>
                  <a:gd name="connsiteX4" fmla="*/ 242454 w 1405847"/>
                  <a:gd name="connsiteY4" fmla="*/ 392546 h 1397000"/>
                  <a:gd name="connsiteX5" fmla="*/ 207818 w 1405847"/>
                  <a:gd name="connsiteY5" fmla="*/ 404091 h 1397000"/>
                  <a:gd name="connsiteX6" fmla="*/ 173182 w 1405847"/>
                  <a:gd name="connsiteY6" fmla="*/ 415637 h 1397000"/>
                  <a:gd name="connsiteX7" fmla="*/ 150091 w 1405847"/>
                  <a:gd name="connsiteY7" fmla="*/ 450273 h 1397000"/>
                  <a:gd name="connsiteX8" fmla="*/ 127000 w 1405847"/>
                  <a:gd name="connsiteY8" fmla="*/ 531091 h 1397000"/>
                  <a:gd name="connsiteX9" fmla="*/ 103909 w 1405847"/>
                  <a:gd name="connsiteY9" fmla="*/ 565728 h 1397000"/>
                  <a:gd name="connsiteX10" fmla="*/ 92363 w 1405847"/>
                  <a:gd name="connsiteY10" fmla="*/ 611909 h 1397000"/>
                  <a:gd name="connsiteX11" fmla="*/ 69272 w 1405847"/>
                  <a:gd name="connsiteY11" fmla="*/ 669637 h 1397000"/>
                  <a:gd name="connsiteX12" fmla="*/ 57727 w 1405847"/>
                  <a:gd name="connsiteY12" fmla="*/ 750455 h 1397000"/>
                  <a:gd name="connsiteX13" fmla="*/ 46182 w 1405847"/>
                  <a:gd name="connsiteY13" fmla="*/ 785091 h 1397000"/>
                  <a:gd name="connsiteX14" fmla="*/ 23091 w 1405847"/>
                  <a:gd name="connsiteY14" fmla="*/ 889000 h 1397000"/>
                  <a:gd name="connsiteX15" fmla="*/ 0 w 1405847"/>
                  <a:gd name="connsiteY15" fmla="*/ 935182 h 1397000"/>
                  <a:gd name="connsiteX16" fmla="*/ 11545 w 1405847"/>
                  <a:gd name="connsiteY16" fmla="*/ 1108364 h 1397000"/>
                  <a:gd name="connsiteX17" fmla="*/ 23091 w 1405847"/>
                  <a:gd name="connsiteY17" fmla="*/ 1143000 h 1397000"/>
                  <a:gd name="connsiteX18" fmla="*/ 103909 w 1405847"/>
                  <a:gd name="connsiteY18" fmla="*/ 1189182 h 1397000"/>
                  <a:gd name="connsiteX19" fmla="*/ 150091 w 1405847"/>
                  <a:gd name="connsiteY19" fmla="*/ 1235364 h 1397000"/>
                  <a:gd name="connsiteX20" fmla="*/ 184727 w 1405847"/>
                  <a:gd name="connsiteY20" fmla="*/ 1270000 h 1397000"/>
                  <a:gd name="connsiteX21" fmla="*/ 219363 w 1405847"/>
                  <a:gd name="connsiteY21" fmla="*/ 1293091 h 1397000"/>
                  <a:gd name="connsiteX22" fmla="*/ 311727 w 1405847"/>
                  <a:gd name="connsiteY22" fmla="*/ 1316182 h 1397000"/>
                  <a:gd name="connsiteX23" fmla="*/ 415636 w 1405847"/>
                  <a:gd name="connsiteY23" fmla="*/ 1350818 h 1397000"/>
                  <a:gd name="connsiteX24" fmla="*/ 496454 w 1405847"/>
                  <a:gd name="connsiteY24" fmla="*/ 1373909 h 1397000"/>
                  <a:gd name="connsiteX25" fmla="*/ 681182 w 1405847"/>
                  <a:gd name="connsiteY25" fmla="*/ 1397000 h 1397000"/>
                  <a:gd name="connsiteX26" fmla="*/ 1108363 w 1405847"/>
                  <a:gd name="connsiteY26" fmla="*/ 1385455 h 1397000"/>
                  <a:gd name="connsiteX27" fmla="*/ 1212272 w 1405847"/>
                  <a:gd name="connsiteY27" fmla="*/ 1350818 h 1397000"/>
                  <a:gd name="connsiteX28" fmla="*/ 1246909 w 1405847"/>
                  <a:gd name="connsiteY28" fmla="*/ 1316182 h 1397000"/>
                  <a:gd name="connsiteX29" fmla="*/ 1281545 w 1405847"/>
                  <a:gd name="connsiteY29" fmla="*/ 1293091 h 1397000"/>
                  <a:gd name="connsiteX30" fmla="*/ 1316182 w 1405847"/>
                  <a:gd name="connsiteY30" fmla="*/ 1223818 h 1397000"/>
                  <a:gd name="connsiteX31" fmla="*/ 1350818 w 1405847"/>
                  <a:gd name="connsiteY31" fmla="*/ 1154546 h 1397000"/>
                  <a:gd name="connsiteX32" fmla="*/ 1362363 w 1405847"/>
                  <a:gd name="connsiteY32" fmla="*/ 1119909 h 1397000"/>
                  <a:gd name="connsiteX33" fmla="*/ 1397000 w 1405847"/>
                  <a:gd name="connsiteY33" fmla="*/ 1096818 h 1397000"/>
                  <a:gd name="connsiteX34" fmla="*/ 1362363 w 1405847"/>
                  <a:gd name="connsiteY34" fmla="*/ 842818 h 1397000"/>
                  <a:gd name="connsiteX35" fmla="*/ 1327727 w 1405847"/>
                  <a:gd name="connsiteY35" fmla="*/ 727364 h 1397000"/>
                  <a:gd name="connsiteX36" fmla="*/ 1304636 w 1405847"/>
                  <a:gd name="connsiteY36" fmla="*/ 692728 h 1397000"/>
                  <a:gd name="connsiteX37" fmla="*/ 1270000 w 1405847"/>
                  <a:gd name="connsiteY37" fmla="*/ 600364 h 1397000"/>
                  <a:gd name="connsiteX38" fmla="*/ 1246909 w 1405847"/>
                  <a:gd name="connsiteY38" fmla="*/ 531091 h 1397000"/>
                  <a:gd name="connsiteX39" fmla="*/ 1166091 w 1405847"/>
                  <a:gd name="connsiteY39" fmla="*/ 427182 h 1397000"/>
                  <a:gd name="connsiteX40" fmla="*/ 1085272 w 1405847"/>
                  <a:gd name="connsiteY40" fmla="*/ 404091 h 1397000"/>
                  <a:gd name="connsiteX41" fmla="*/ 1016000 w 1405847"/>
                  <a:gd name="connsiteY41" fmla="*/ 381000 h 1397000"/>
                  <a:gd name="connsiteX42" fmla="*/ 958272 w 1405847"/>
                  <a:gd name="connsiteY42" fmla="*/ 357909 h 1397000"/>
                  <a:gd name="connsiteX43" fmla="*/ 865909 w 1405847"/>
                  <a:gd name="connsiteY43" fmla="*/ 346364 h 1397000"/>
                  <a:gd name="connsiteX44" fmla="*/ 889000 w 1405847"/>
                  <a:gd name="connsiteY44" fmla="*/ 311728 h 1397000"/>
                  <a:gd name="connsiteX45" fmla="*/ 969818 w 1405847"/>
                  <a:gd name="connsiteY45" fmla="*/ 288637 h 1397000"/>
                  <a:gd name="connsiteX46" fmla="*/ 1039091 w 1405847"/>
                  <a:gd name="connsiteY46" fmla="*/ 265546 h 1397000"/>
                  <a:gd name="connsiteX47" fmla="*/ 1050636 w 1405847"/>
                  <a:gd name="connsiteY47" fmla="*/ 230909 h 1397000"/>
                  <a:gd name="connsiteX48" fmla="*/ 1108363 w 1405847"/>
                  <a:gd name="connsiteY48" fmla="*/ 161637 h 1397000"/>
                  <a:gd name="connsiteX49" fmla="*/ 1131454 w 1405847"/>
                  <a:gd name="connsiteY49" fmla="*/ 92364 h 1397000"/>
                  <a:gd name="connsiteX50" fmla="*/ 1119909 w 1405847"/>
                  <a:gd name="connsiteY50" fmla="*/ 46182 h 1397000"/>
                  <a:gd name="connsiteX51" fmla="*/ 1050636 w 1405847"/>
                  <a:gd name="connsiteY51" fmla="*/ 23091 h 1397000"/>
                  <a:gd name="connsiteX52" fmla="*/ 969818 w 1405847"/>
                  <a:gd name="connsiteY52" fmla="*/ 34637 h 1397000"/>
                  <a:gd name="connsiteX53" fmla="*/ 935182 w 1405847"/>
                  <a:gd name="connsiteY53" fmla="*/ 57728 h 1397000"/>
                  <a:gd name="connsiteX54" fmla="*/ 900545 w 1405847"/>
                  <a:gd name="connsiteY54" fmla="*/ 69273 h 1397000"/>
                  <a:gd name="connsiteX55" fmla="*/ 819727 w 1405847"/>
                  <a:gd name="connsiteY55" fmla="*/ 34637 h 1397000"/>
                  <a:gd name="connsiteX56" fmla="*/ 750454 w 1405847"/>
                  <a:gd name="connsiteY56" fmla="*/ 0 h 1397000"/>
                  <a:gd name="connsiteX57" fmla="*/ 669636 w 1405847"/>
                  <a:gd name="connsiteY57" fmla="*/ 11546 h 1397000"/>
                  <a:gd name="connsiteX58" fmla="*/ 646545 w 1405847"/>
                  <a:gd name="connsiteY58" fmla="*/ 46182 h 1397000"/>
                  <a:gd name="connsiteX59" fmla="*/ 611909 w 1405847"/>
                  <a:gd name="connsiteY59" fmla="*/ 69273 h 1397000"/>
                  <a:gd name="connsiteX60" fmla="*/ 484909 w 1405847"/>
                  <a:gd name="connsiteY60" fmla="*/ 34637 h 1397000"/>
                  <a:gd name="connsiteX61" fmla="*/ 473363 w 1405847"/>
                  <a:gd name="connsiteY61" fmla="*/ 0 h 1397000"/>
                  <a:gd name="connsiteX62" fmla="*/ 392545 w 1405847"/>
                  <a:gd name="connsiteY62" fmla="*/ 11546 h 1397000"/>
                  <a:gd name="connsiteX63" fmla="*/ 381000 w 1405847"/>
                  <a:gd name="connsiteY63" fmla="*/ 46182 h 1397000"/>
                  <a:gd name="connsiteX64" fmla="*/ 357909 w 1405847"/>
                  <a:gd name="connsiteY64" fmla="*/ 80818 h 1397000"/>
                  <a:gd name="connsiteX65" fmla="*/ 311727 w 1405847"/>
                  <a:gd name="connsiteY65" fmla="*/ 69273 h 1397000"/>
                  <a:gd name="connsiteX66" fmla="*/ 184727 w 1405847"/>
                  <a:gd name="connsiteY66" fmla="*/ 69273 h 1397000"/>
                  <a:gd name="connsiteX67" fmla="*/ 184727 w 1405847"/>
                  <a:gd name="connsiteY67" fmla="*/ 80818 h 139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405847" h="1397000">
                    <a:moveTo>
                      <a:pt x="184727" y="80818"/>
                    </a:moveTo>
                    <a:cubicBezTo>
                      <a:pt x="190500" y="100060"/>
                      <a:pt x="203035" y="152072"/>
                      <a:pt x="219363" y="184728"/>
                    </a:cubicBezTo>
                    <a:cubicBezTo>
                      <a:pt x="237584" y="221169"/>
                      <a:pt x="260773" y="272319"/>
                      <a:pt x="288636" y="300182"/>
                    </a:cubicBezTo>
                    <a:lnTo>
                      <a:pt x="323272" y="334818"/>
                    </a:lnTo>
                    <a:cubicBezTo>
                      <a:pt x="304030" y="392546"/>
                      <a:pt x="323273" y="365607"/>
                      <a:pt x="242454" y="392546"/>
                    </a:cubicBezTo>
                    <a:lnTo>
                      <a:pt x="207818" y="404091"/>
                    </a:lnTo>
                    <a:lnTo>
                      <a:pt x="173182" y="415637"/>
                    </a:lnTo>
                    <a:cubicBezTo>
                      <a:pt x="165485" y="427182"/>
                      <a:pt x="155557" y="437519"/>
                      <a:pt x="150091" y="450273"/>
                    </a:cubicBezTo>
                    <a:cubicBezTo>
                      <a:pt x="127899" y="502054"/>
                      <a:pt x="149464" y="486162"/>
                      <a:pt x="127000" y="531091"/>
                    </a:cubicBezTo>
                    <a:cubicBezTo>
                      <a:pt x="120794" y="543502"/>
                      <a:pt x="111606" y="554182"/>
                      <a:pt x="103909" y="565728"/>
                    </a:cubicBezTo>
                    <a:cubicBezTo>
                      <a:pt x="100060" y="581122"/>
                      <a:pt x="97381" y="596856"/>
                      <a:pt x="92363" y="611909"/>
                    </a:cubicBezTo>
                    <a:cubicBezTo>
                      <a:pt x="85809" y="631570"/>
                      <a:pt x="74298" y="649531"/>
                      <a:pt x="69272" y="669637"/>
                    </a:cubicBezTo>
                    <a:cubicBezTo>
                      <a:pt x="62672" y="696037"/>
                      <a:pt x="63064" y="723771"/>
                      <a:pt x="57727" y="750455"/>
                    </a:cubicBezTo>
                    <a:cubicBezTo>
                      <a:pt x="55340" y="762389"/>
                      <a:pt x="49134" y="773285"/>
                      <a:pt x="46182" y="785091"/>
                    </a:cubicBezTo>
                    <a:cubicBezTo>
                      <a:pt x="40699" y="807025"/>
                      <a:pt x="31976" y="865305"/>
                      <a:pt x="23091" y="889000"/>
                    </a:cubicBezTo>
                    <a:cubicBezTo>
                      <a:pt x="17048" y="905115"/>
                      <a:pt x="7697" y="919788"/>
                      <a:pt x="0" y="935182"/>
                    </a:cubicBezTo>
                    <a:cubicBezTo>
                      <a:pt x="3848" y="992909"/>
                      <a:pt x="5156" y="1050862"/>
                      <a:pt x="11545" y="1108364"/>
                    </a:cubicBezTo>
                    <a:cubicBezTo>
                      <a:pt x="12889" y="1120459"/>
                      <a:pt x="15488" y="1133497"/>
                      <a:pt x="23091" y="1143000"/>
                    </a:cubicBezTo>
                    <a:cubicBezTo>
                      <a:pt x="33971" y="1156600"/>
                      <a:pt x="92545" y="1183500"/>
                      <a:pt x="103909" y="1189182"/>
                    </a:cubicBezTo>
                    <a:cubicBezTo>
                      <a:pt x="125899" y="1255155"/>
                      <a:pt x="97312" y="1200178"/>
                      <a:pt x="150091" y="1235364"/>
                    </a:cubicBezTo>
                    <a:cubicBezTo>
                      <a:pt x="163676" y="1244421"/>
                      <a:pt x="172184" y="1259547"/>
                      <a:pt x="184727" y="1270000"/>
                    </a:cubicBezTo>
                    <a:cubicBezTo>
                      <a:pt x="195387" y="1278883"/>
                      <a:pt x="206952" y="1286885"/>
                      <a:pt x="219363" y="1293091"/>
                    </a:cubicBezTo>
                    <a:cubicBezTo>
                      <a:pt x="243033" y="1304926"/>
                      <a:pt x="289767" y="1311790"/>
                      <a:pt x="311727" y="1316182"/>
                    </a:cubicBezTo>
                    <a:cubicBezTo>
                      <a:pt x="371988" y="1356357"/>
                      <a:pt x="322305" y="1330078"/>
                      <a:pt x="415636" y="1350818"/>
                    </a:cubicBezTo>
                    <a:cubicBezTo>
                      <a:pt x="480207" y="1365167"/>
                      <a:pt x="419062" y="1362300"/>
                      <a:pt x="496454" y="1373909"/>
                    </a:cubicBezTo>
                    <a:cubicBezTo>
                      <a:pt x="557823" y="1383114"/>
                      <a:pt x="681182" y="1397000"/>
                      <a:pt x="681182" y="1397000"/>
                    </a:cubicBezTo>
                    <a:cubicBezTo>
                      <a:pt x="823576" y="1393152"/>
                      <a:pt x="966079" y="1392230"/>
                      <a:pt x="1108363" y="1385455"/>
                    </a:cubicBezTo>
                    <a:cubicBezTo>
                      <a:pt x="1142558" y="1383827"/>
                      <a:pt x="1183980" y="1371027"/>
                      <a:pt x="1212272" y="1350818"/>
                    </a:cubicBezTo>
                    <a:cubicBezTo>
                      <a:pt x="1225558" y="1341328"/>
                      <a:pt x="1234366" y="1326635"/>
                      <a:pt x="1246909" y="1316182"/>
                    </a:cubicBezTo>
                    <a:cubicBezTo>
                      <a:pt x="1257569" y="1307299"/>
                      <a:pt x="1270000" y="1300788"/>
                      <a:pt x="1281545" y="1293091"/>
                    </a:cubicBezTo>
                    <a:cubicBezTo>
                      <a:pt x="1310568" y="1206026"/>
                      <a:pt x="1271416" y="1313351"/>
                      <a:pt x="1316182" y="1223818"/>
                    </a:cubicBezTo>
                    <a:cubicBezTo>
                      <a:pt x="1363979" y="1128223"/>
                      <a:pt x="1284645" y="1253804"/>
                      <a:pt x="1350818" y="1154546"/>
                    </a:cubicBezTo>
                    <a:cubicBezTo>
                      <a:pt x="1354666" y="1143000"/>
                      <a:pt x="1354760" y="1129412"/>
                      <a:pt x="1362363" y="1119909"/>
                    </a:cubicBezTo>
                    <a:cubicBezTo>
                      <a:pt x="1371031" y="1109074"/>
                      <a:pt x="1395619" y="1110625"/>
                      <a:pt x="1397000" y="1096818"/>
                    </a:cubicBezTo>
                    <a:cubicBezTo>
                      <a:pt x="1413667" y="930151"/>
                      <a:pt x="1409246" y="936584"/>
                      <a:pt x="1362363" y="842818"/>
                    </a:cubicBezTo>
                    <a:cubicBezTo>
                      <a:pt x="1355909" y="817001"/>
                      <a:pt x="1338971" y="744230"/>
                      <a:pt x="1327727" y="727364"/>
                    </a:cubicBezTo>
                    <a:lnTo>
                      <a:pt x="1304636" y="692728"/>
                    </a:lnTo>
                    <a:cubicBezTo>
                      <a:pt x="1270335" y="589819"/>
                      <a:pt x="1325203" y="752171"/>
                      <a:pt x="1270000" y="600364"/>
                    </a:cubicBezTo>
                    <a:cubicBezTo>
                      <a:pt x="1261682" y="577489"/>
                      <a:pt x="1260410" y="551343"/>
                      <a:pt x="1246909" y="531091"/>
                    </a:cubicBezTo>
                    <a:cubicBezTo>
                      <a:pt x="1228561" y="503569"/>
                      <a:pt x="1198646" y="448885"/>
                      <a:pt x="1166091" y="427182"/>
                    </a:cubicBezTo>
                    <a:cubicBezTo>
                      <a:pt x="1155512" y="420130"/>
                      <a:pt x="1092265" y="406189"/>
                      <a:pt x="1085272" y="404091"/>
                    </a:cubicBezTo>
                    <a:cubicBezTo>
                      <a:pt x="1061959" y="397097"/>
                      <a:pt x="1038874" y="389318"/>
                      <a:pt x="1016000" y="381000"/>
                    </a:cubicBezTo>
                    <a:cubicBezTo>
                      <a:pt x="996523" y="373917"/>
                      <a:pt x="978466" y="362569"/>
                      <a:pt x="958272" y="357909"/>
                    </a:cubicBezTo>
                    <a:cubicBezTo>
                      <a:pt x="928039" y="350932"/>
                      <a:pt x="896697" y="350212"/>
                      <a:pt x="865909" y="346364"/>
                    </a:cubicBezTo>
                    <a:cubicBezTo>
                      <a:pt x="873606" y="334819"/>
                      <a:pt x="878165" y="320396"/>
                      <a:pt x="889000" y="311728"/>
                    </a:cubicBezTo>
                    <a:cubicBezTo>
                      <a:pt x="896763" y="305518"/>
                      <a:pt x="966495" y="289634"/>
                      <a:pt x="969818" y="288637"/>
                    </a:cubicBezTo>
                    <a:cubicBezTo>
                      <a:pt x="993132" y="281643"/>
                      <a:pt x="1039091" y="265546"/>
                      <a:pt x="1039091" y="265546"/>
                    </a:cubicBezTo>
                    <a:cubicBezTo>
                      <a:pt x="1042939" y="254000"/>
                      <a:pt x="1043885" y="241035"/>
                      <a:pt x="1050636" y="230909"/>
                    </a:cubicBezTo>
                    <a:cubicBezTo>
                      <a:pt x="1086888" y="176530"/>
                      <a:pt x="1083180" y="218299"/>
                      <a:pt x="1108363" y="161637"/>
                    </a:cubicBezTo>
                    <a:cubicBezTo>
                      <a:pt x="1118248" y="139395"/>
                      <a:pt x="1131454" y="92364"/>
                      <a:pt x="1131454" y="92364"/>
                    </a:cubicBezTo>
                    <a:cubicBezTo>
                      <a:pt x="1127606" y="76970"/>
                      <a:pt x="1131957" y="56509"/>
                      <a:pt x="1119909" y="46182"/>
                    </a:cubicBezTo>
                    <a:cubicBezTo>
                      <a:pt x="1101429" y="30342"/>
                      <a:pt x="1050636" y="23091"/>
                      <a:pt x="1050636" y="23091"/>
                    </a:cubicBezTo>
                    <a:cubicBezTo>
                      <a:pt x="1023697" y="26940"/>
                      <a:pt x="995883" y="26817"/>
                      <a:pt x="969818" y="34637"/>
                    </a:cubicBezTo>
                    <a:cubicBezTo>
                      <a:pt x="956527" y="38624"/>
                      <a:pt x="947593" y="51523"/>
                      <a:pt x="935182" y="57728"/>
                    </a:cubicBezTo>
                    <a:cubicBezTo>
                      <a:pt x="924297" y="63171"/>
                      <a:pt x="912091" y="65425"/>
                      <a:pt x="900545" y="69273"/>
                    </a:cubicBezTo>
                    <a:cubicBezTo>
                      <a:pt x="804435" y="45247"/>
                      <a:pt x="899454" y="74502"/>
                      <a:pt x="819727" y="34637"/>
                    </a:cubicBezTo>
                    <a:cubicBezTo>
                      <a:pt x="724122" y="-13167"/>
                      <a:pt x="849725" y="66179"/>
                      <a:pt x="750454" y="0"/>
                    </a:cubicBezTo>
                    <a:cubicBezTo>
                      <a:pt x="723515" y="3849"/>
                      <a:pt x="694503" y="494"/>
                      <a:pt x="669636" y="11546"/>
                    </a:cubicBezTo>
                    <a:cubicBezTo>
                      <a:pt x="656956" y="17182"/>
                      <a:pt x="656357" y="36370"/>
                      <a:pt x="646545" y="46182"/>
                    </a:cubicBezTo>
                    <a:cubicBezTo>
                      <a:pt x="636733" y="55994"/>
                      <a:pt x="623454" y="61576"/>
                      <a:pt x="611909" y="69273"/>
                    </a:cubicBezTo>
                    <a:cubicBezTo>
                      <a:pt x="575867" y="64768"/>
                      <a:pt x="514016" y="71021"/>
                      <a:pt x="484909" y="34637"/>
                    </a:cubicBezTo>
                    <a:cubicBezTo>
                      <a:pt x="477306" y="25134"/>
                      <a:pt x="477212" y="11546"/>
                      <a:pt x="473363" y="0"/>
                    </a:cubicBezTo>
                    <a:cubicBezTo>
                      <a:pt x="446424" y="3849"/>
                      <a:pt x="416885" y="-624"/>
                      <a:pt x="392545" y="11546"/>
                    </a:cubicBezTo>
                    <a:cubicBezTo>
                      <a:pt x="381660" y="16989"/>
                      <a:pt x="386443" y="35297"/>
                      <a:pt x="381000" y="46182"/>
                    </a:cubicBezTo>
                    <a:cubicBezTo>
                      <a:pt x="374795" y="58593"/>
                      <a:pt x="365606" y="69273"/>
                      <a:pt x="357909" y="80818"/>
                    </a:cubicBezTo>
                    <a:cubicBezTo>
                      <a:pt x="342515" y="76970"/>
                      <a:pt x="326984" y="73632"/>
                      <a:pt x="311727" y="69273"/>
                    </a:cubicBezTo>
                    <a:cubicBezTo>
                      <a:pt x="266796" y="56436"/>
                      <a:pt x="240368" y="34498"/>
                      <a:pt x="184727" y="69273"/>
                    </a:cubicBezTo>
                    <a:cubicBezTo>
                      <a:pt x="171673" y="77432"/>
                      <a:pt x="178954" y="61576"/>
                      <a:pt x="184727" y="80818"/>
                    </a:cubicBezTo>
                    <a:close/>
                  </a:path>
                </a:pathLst>
              </a:custGeom>
              <a:noFill/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2"/>
                    </a:solidFill>
                  </a:ln>
                  <a:solidFill>
                    <a:srgbClr val="C0504D"/>
                  </a:solidFill>
                  <a:effectLst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738091" y="1547091"/>
                <a:ext cx="565727" cy="104152"/>
              </a:xfrm>
              <a:custGeom>
                <a:avLst/>
                <a:gdLst>
                  <a:gd name="connsiteX0" fmla="*/ 0 w 565727"/>
                  <a:gd name="connsiteY0" fmla="*/ 23091 h 104152"/>
                  <a:gd name="connsiteX1" fmla="*/ 254000 w 565727"/>
                  <a:gd name="connsiteY1" fmla="*/ 103909 h 104152"/>
                  <a:gd name="connsiteX2" fmla="*/ 565727 w 565727"/>
                  <a:gd name="connsiteY2" fmla="*/ 0 h 10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5727" h="104152">
                    <a:moveTo>
                      <a:pt x="0" y="23091"/>
                    </a:moveTo>
                    <a:cubicBezTo>
                      <a:pt x="79856" y="65424"/>
                      <a:pt x="159712" y="107757"/>
                      <a:pt x="254000" y="103909"/>
                    </a:cubicBezTo>
                    <a:cubicBezTo>
                      <a:pt x="348288" y="100061"/>
                      <a:pt x="565727" y="0"/>
                      <a:pt x="565727" y="0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504D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315364" y="1487900"/>
                <a:ext cx="623454" cy="128464"/>
              </a:xfrm>
              <a:custGeom>
                <a:avLst/>
                <a:gdLst>
                  <a:gd name="connsiteX0" fmla="*/ 0 w 623454"/>
                  <a:gd name="connsiteY0" fmla="*/ 70736 h 128464"/>
                  <a:gd name="connsiteX1" fmla="*/ 230909 w 623454"/>
                  <a:gd name="connsiteY1" fmla="*/ 1464 h 128464"/>
                  <a:gd name="connsiteX2" fmla="*/ 623454 w 623454"/>
                  <a:gd name="connsiteY2" fmla="*/ 128464 h 128464"/>
                  <a:gd name="connsiteX3" fmla="*/ 623454 w 623454"/>
                  <a:gd name="connsiteY3" fmla="*/ 128464 h 12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3454" h="128464">
                    <a:moveTo>
                      <a:pt x="0" y="70736"/>
                    </a:moveTo>
                    <a:cubicBezTo>
                      <a:pt x="63500" y="31289"/>
                      <a:pt x="127000" y="-8157"/>
                      <a:pt x="230909" y="1464"/>
                    </a:cubicBezTo>
                    <a:cubicBezTo>
                      <a:pt x="334818" y="11085"/>
                      <a:pt x="623454" y="128464"/>
                      <a:pt x="623454" y="128464"/>
                    </a:cubicBezTo>
                    <a:lnTo>
                      <a:pt x="623454" y="128464"/>
                    </a:ln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504D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6324600" y="1447800"/>
                <a:ext cx="738909" cy="92363"/>
              </a:xfrm>
              <a:custGeom>
                <a:avLst/>
                <a:gdLst>
                  <a:gd name="connsiteX0" fmla="*/ 0 w 738909"/>
                  <a:gd name="connsiteY0" fmla="*/ 92363 h 92363"/>
                  <a:gd name="connsiteX1" fmla="*/ 438727 w 738909"/>
                  <a:gd name="connsiteY1" fmla="*/ 0 h 92363"/>
                  <a:gd name="connsiteX2" fmla="*/ 738909 w 738909"/>
                  <a:gd name="connsiteY2" fmla="*/ 92363 h 92363"/>
                  <a:gd name="connsiteX3" fmla="*/ 738909 w 738909"/>
                  <a:gd name="connsiteY3" fmla="*/ 92363 h 9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09" h="92363">
                    <a:moveTo>
                      <a:pt x="0" y="92363"/>
                    </a:moveTo>
                    <a:cubicBezTo>
                      <a:pt x="157788" y="46181"/>
                      <a:pt x="315576" y="0"/>
                      <a:pt x="438727" y="0"/>
                    </a:cubicBezTo>
                    <a:cubicBezTo>
                      <a:pt x="561878" y="0"/>
                      <a:pt x="738909" y="92363"/>
                      <a:pt x="738909" y="92363"/>
                    </a:cubicBezTo>
                    <a:lnTo>
                      <a:pt x="738909" y="92363"/>
                    </a:ln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504D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638800" y="1981200"/>
              <a:ext cx="967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504D"/>
                  </a:solidFill>
                  <a:latin typeface="Chalkboard"/>
                  <a:cs typeface="Chalkboard"/>
                </a:rPr>
                <a:t>Functor</a:t>
              </a:r>
              <a:endParaRPr lang="en-US" dirty="0">
                <a:solidFill>
                  <a:srgbClr val="C0504D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10200" y="2743200"/>
            <a:ext cx="1660236" cy="1397000"/>
            <a:chOff x="5403273" y="1200727"/>
            <a:chExt cx="1660236" cy="1397000"/>
          </a:xfrm>
        </p:grpSpPr>
        <p:grpSp>
          <p:nvGrpSpPr>
            <p:cNvPr id="31" name="Group 30"/>
            <p:cNvGrpSpPr/>
            <p:nvPr/>
          </p:nvGrpSpPr>
          <p:grpSpPr>
            <a:xfrm>
              <a:off x="5403273" y="1200727"/>
              <a:ext cx="1660236" cy="1397000"/>
              <a:chOff x="5403273" y="1200727"/>
              <a:chExt cx="1660236" cy="139700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5403273" y="1200727"/>
                <a:ext cx="1405847" cy="1397000"/>
              </a:xfrm>
              <a:custGeom>
                <a:avLst/>
                <a:gdLst>
                  <a:gd name="connsiteX0" fmla="*/ 184727 w 1405847"/>
                  <a:gd name="connsiteY0" fmla="*/ 80818 h 1397000"/>
                  <a:gd name="connsiteX1" fmla="*/ 219363 w 1405847"/>
                  <a:gd name="connsiteY1" fmla="*/ 184728 h 1397000"/>
                  <a:gd name="connsiteX2" fmla="*/ 288636 w 1405847"/>
                  <a:gd name="connsiteY2" fmla="*/ 300182 h 1397000"/>
                  <a:gd name="connsiteX3" fmla="*/ 323272 w 1405847"/>
                  <a:gd name="connsiteY3" fmla="*/ 334818 h 1397000"/>
                  <a:gd name="connsiteX4" fmla="*/ 242454 w 1405847"/>
                  <a:gd name="connsiteY4" fmla="*/ 392546 h 1397000"/>
                  <a:gd name="connsiteX5" fmla="*/ 207818 w 1405847"/>
                  <a:gd name="connsiteY5" fmla="*/ 404091 h 1397000"/>
                  <a:gd name="connsiteX6" fmla="*/ 173182 w 1405847"/>
                  <a:gd name="connsiteY6" fmla="*/ 415637 h 1397000"/>
                  <a:gd name="connsiteX7" fmla="*/ 150091 w 1405847"/>
                  <a:gd name="connsiteY7" fmla="*/ 450273 h 1397000"/>
                  <a:gd name="connsiteX8" fmla="*/ 127000 w 1405847"/>
                  <a:gd name="connsiteY8" fmla="*/ 531091 h 1397000"/>
                  <a:gd name="connsiteX9" fmla="*/ 103909 w 1405847"/>
                  <a:gd name="connsiteY9" fmla="*/ 565728 h 1397000"/>
                  <a:gd name="connsiteX10" fmla="*/ 92363 w 1405847"/>
                  <a:gd name="connsiteY10" fmla="*/ 611909 h 1397000"/>
                  <a:gd name="connsiteX11" fmla="*/ 69272 w 1405847"/>
                  <a:gd name="connsiteY11" fmla="*/ 669637 h 1397000"/>
                  <a:gd name="connsiteX12" fmla="*/ 57727 w 1405847"/>
                  <a:gd name="connsiteY12" fmla="*/ 750455 h 1397000"/>
                  <a:gd name="connsiteX13" fmla="*/ 46182 w 1405847"/>
                  <a:gd name="connsiteY13" fmla="*/ 785091 h 1397000"/>
                  <a:gd name="connsiteX14" fmla="*/ 23091 w 1405847"/>
                  <a:gd name="connsiteY14" fmla="*/ 889000 h 1397000"/>
                  <a:gd name="connsiteX15" fmla="*/ 0 w 1405847"/>
                  <a:gd name="connsiteY15" fmla="*/ 935182 h 1397000"/>
                  <a:gd name="connsiteX16" fmla="*/ 11545 w 1405847"/>
                  <a:gd name="connsiteY16" fmla="*/ 1108364 h 1397000"/>
                  <a:gd name="connsiteX17" fmla="*/ 23091 w 1405847"/>
                  <a:gd name="connsiteY17" fmla="*/ 1143000 h 1397000"/>
                  <a:gd name="connsiteX18" fmla="*/ 103909 w 1405847"/>
                  <a:gd name="connsiteY18" fmla="*/ 1189182 h 1397000"/>
                  <a:gd name="connsiteX19" fmla="*/ 150091 w 1405847"/>
                  <a:gd name="connsiteY19" fmla="*/ 1235364 h 1397000"/>
                  <a:gd name="connsiteX20" fmla="*/ 184727 w 1405847"/>
                  <a:gd name="connsiteY20" fmla="*/ 1270000 h 1397000"/>
                  <a:gd name="connsiteX21" fmla="*/ 219363 w 1405847"/>
                  <a:gd name="connsiteY21" fmla="*/ 1293091 h 1397000"/>
                  <a:gd name="connsiteX22" fmla="*/ 311727 w 1405847"/>
                  <a:gd name="connsiteY22" fmla="*/ 1316182 h 1397000"/>
                  <a:gd name="connsiteX23" fmla="*/ 415636 w 1405847"/>
                  <a:gd name="connsiteY23" fmla="*/ 1350818 h 1397000"/>
                  <a:gd name="connsiteX24" fmla="*/ 496454 w 1405847"/>
                  <a:gd name="connsiteY24" fmla="*/ 1373909 h 1397000"/>
                  <a:gd name="connsiteX25" fmla="*/ 681182 w 1405847"/>
                  <a:gd name="connsiteY25" fmla="*/ 1397000 h 1397000"/>
                  <a:gd name="connsiteX26" fmla="*/ 1108363 w 1405847"/>
                  <a:gd name="connsiteY26" fmla="*/ 1385455 h 1397000"/>
                  <a:gd name="connsiteX27" fmla="*/ 1212272 w 1405847"/>
                  <a:gd name="connsiteY27" fmla="*/ 1350818 h 1397000"/>
                  <a:gd name="connsiteX28" fmla="*/ 1246909 w 1405847"/>
                  <a:gd name="connsiteY28" fmla="*/ 1316182 h 1397000"/>
                  <a:gd name="connsiteX29" fmla="*/ 1281545 w 1405847"/>
                  <a:gd name="connsiteY29" fmla="*/ 1293091 h 1397000"/>
                  <a:gd name="connsiteX30" fmla="*/ 1316182 w 1405847"/>
                  <a:gd name="connsiteY30" fmla="*/ 1223818 h 1397000"/>
                  <a:gd name="connsiteX31" fmla="*/ 1350818 w 1405847"/>
                  <a:gd name="connsiteY31" fmla="*/ 1154546 h 1397000"/>
                  <a:gd name="connsiteX32" fmla="*/ 1362363 w 1405847"/>
                  <a:gd name="connsiteY32" fmla="*/ 1119909 h 1397000"/>
                  <a:gd name="connsiteX33" fmla="*/ 1397000 w 1405847"/>
                  <a:gd name="connsiteY33" fmla="*/ 1096818 h 1397000"/>
                  <a:gd name="connsiteX34" fmla="*/ 1362363 w 1405847"/>
                  <a:gd name="connsiteY34" fmla="*/ 842818 h 1397000"/>
                  <a:gd name="connsiteX35" fmla="*/ 1327727 w 1405847"/>
                  <a:gd name="connsiteY35" fmla="*/ 727364 h 1397000"/>
                  <a:gd name="connsiteX36" fmla="*/ 1304636 w 1405847"/>
                  <a:gd name="connsiteY36" fmla="*/ 692728 h 1397000"/>
                  <a:gd name="connsiteX37" fmla="*/ 1270000 w 1405847"/>
                  <a:gd name="connsiteY37" fmla="*/ 600364 h 1397000"/>
                  <a:gd name="connsiteX38" fmla="*/ 1246909 w 1405847"/>
                  <a:gd name="connsiteY38" fmla="*/ 531091 h 1397000"/>
                  <a:gd name="connsiteX39" fmla="*/ 1166091 w 1405847"/>
                  <a:gd name="connsiteY39" fmla="*/ 427182 h 1397000"/>
                  <a:gd name="connsiteX40" fmla="*/ 1085272 w 1405847"/>
                  <a:gd name="connsiteY40" fmla="*/ 404091 h 1397000"/>
                  <a:gd name="connsiteX41" fmla="*/ 1016000 w 1405847"/>
                  <a:gd name="connsiteY41" fmla="*/ 381000 h 1397000"/>
                  <a:gd name="connsiteX42" fmla="*/ 958272 w 1405847"/>
                  <a:gd name="connsiteY42" fmla="*/ 357909 h 1397000"/>
                  <a:gd name="connsiteX43" fmla="*/ 865909 w 1405847"/>
                  <a:gd name="connsiteY43" fmla="*/ 346364 h 1397000"/>
                  <a:gd name="connsiteX44" fmla="*/ 889000 w 1405847"/>
                  <a:gd name="connsiteY44" fmla="*/ 311728 h 1397000"/>
                  <a:gd name="connsiteX45" fmla="*/ 969818 w 1405847"/>
                  <a:gd name="connsiteY45" fmla="*/ 288637 h 1397000"/>
                  <a:gd name="connsiteX46" fmla="*/ 1039091 w 1405847"/>
                  <a:gd name="connsiteY46" fmla="*/ 265546 h 1397000"/>
                  <a:gd name="connsiteX47" fmla="*/ 1050636 w 1405847"/>
                  <a:gd name="connsiteY47" fmla="*/ 230909 h 1397000"/>
                  <a:gd name="connsiteX48" fmla="*/ 1108363 w 1405847"/>
                  <a:gd name="connsiteY48" fmla="*/ 161637 h 1397000"/>
                  <a:gd name="connsiteX49" fmla="*/ 1131454 w 1405847"/>
                  <a:gd name="connsiteY49" fmla="*/ 92364 h 1397000"/>
                  <a:gd name="connsiteX50" fmla="*/ 1119909 w 1405847"/>
                  <a:gd name="connsiteY50" fmla="*/ 46182 h 1397000"/>
                  <a:gd name="connsiteX51" fmla="*/ 1050636 w 1405847"/>
                  <a:gd name="connsiteY51" fmla="*/ 23091 h 1397000"/>
                  <a:gd name="connsiteX52" fmla="*/ 969818 w 1405847"/>
                  <a:gd name="connsiteY52" fmla="*/ 34637 h 1397000"/>
                  <a:gd name="connsiteX53" fmla="*/ 935182 w 1405847"/>
                  <a:gd name="connsiteY53" fmla="*/ 57728 h 1397000"/>
                  <a:gd name="connsiteX54" fmla="*/ 900545 w 1405847"/>
                  <a:gd name="connsiteY54" fmla="*/ 69273 h 1397000"/>
                  <a:gd name="connsiteX55" fmla="*/ 819727 w 1405847"/>
                  <a:gd name="connsiteY55" fmla="*/ 34637 h 1397000"/>
                  <a:gd name="connsiteX56" fmla="*/ 750454 w 1405847"/>
                  <a:gd name="connsiteY56" fmla="*/ 0 h 1397000"/>
                  <a:gd name="connsiteX57" fmla="*/ 669636 w 1405847"/>
                  <a:gd name="connsiteY57" fmla="*/ 11546 h 1397000"/>
                  <a:gd name="connsiteX58" fmla="*/ 646545 w 1405847"/>
                  <a:gd name="connsiteY58" fmla="*/ 46182 h 1397000"/>
                  <a:gd name="connsiteX59" fmla="*/ 611909 w 1405847"/>
                  <a:gd name="connsiteY59" fmla="*/ 69273 h 1397000"/>
                  <a:gd name="connsiteX60" fmla="*/ 484909 w 1405847"/>
                  <a:gd name="connsiteY60" fmla="*/ 34637 h 1397000"/>
                  <a:gd name="connsiteX61" fmla="*/ 473363 w 1405847"/>
                  <a:gd name="connsiteY61" fmla="*/ 0 h 1397000"/>
                  <a:gd name="connsiteX62" fmla="*/ 392545 w 1405847"/>
                  <a:gd name="connsiteY62" fmla="*/ 11546 h 1397000"/>
                  <a:gd name="connsiteX63" fmla="*/ 381000 w 1405847"/>
                  <a:gd name="connsiteY63" fmla="*/ 46182 h 1397000"/>
                  <a:gd name="connsiteX64" fmla="*/ 357909 w 1405847"/>
                  <a:gd name="connsiteY64" fmla="*/ 80818 h 1397000"/>
                  <a:gd name="connsiteX65" fmla="*/ 311727 w 1405847"/>
                  <a:gd name="connsiteY65" fmla="*/ 69273 h 1397000"/>
                  <a:gd name="connsiteX66" fmla="*/ 184727 w 1405847"/>
                  <a:gd name="connsiteY66" fmla="*/ 69273 h 1397000"/>
                  <a:gd name="connsiteX67" fmla="*/ 184727 w 1405847"/>
                  <a:gd name="connsiteY67" fmla="*/ 80818 h 139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405847" h="1397000">
                    <a:moveTo>
                      <a:pt x="184727" y="80818"/>
                    </a:moveTo>
                    <a:cubicBezTo>
                      <a:pt x="190500" y="100060"/>
                      <a:pt x="203035" y="152072"/>
                      <a:pt x="219363" y="184728"/>
                    </a:cubicBezTo>
                    <a:cubicBezTo>
                      <a:pt x="237584" y="221169"/>
                      <a:pt x="260773" y="272319"/>
                      <a:pt x="288636" y="300182"/>
                    </a:cubicBezTo>
                    <a:lnTo>
                      <a:pt x="323272" y="334818"/>
                    </a:lnTo>
                    <a:cubicBezTo>
                      <a:pt x="304030" y="392546"/>
                      <a:pt x="323273" y="365607"/>
                      <a:pt x="242454" y="392546"/>
                    </a:cubicBezTo>
                    <a:lnTo>
                      <a:pt x="207818" y="404091"/>
                    </a:lnTo>
                    <a:lnTo>
                      <a:pt x="173182" y="415637"/>
                    </a:lnTo>
                    <a:cubicBezTo>
                      <a:pt x="165485" y="427182"/>
                      <a:pt x="155557" y="437519"/>
                      <a:pt x="150091" y="450273"/>
                    </a:cubicBezTo>
                    <a:cubicBezTo>
                      <a:pt x="127899" y="502054"/>
                      <a:pt x="149464" y="486162"/>
                      <a:pt x="127000" y="531091"/>
                    </a:cubicBezTo>
                    <a:cubicBezTo>
                      <a:pt x="120794" y="543502"/>
                      <a:pt x="111606" y="554182"/>
                      <a:pt x="103909" y="565728"/>
                    </a:cubicBezTo>
                    <a:cubicBezTo>
                      <a:pt x="100060" y="581122"/>
                      <a:pt x="97381" y="596856"/>
                      <a:pt x="92363" y="611909"/>
                    </a:cubicBezTo>
                    <a:cubicBezTo>
                      <a:pt x="85809" y="631570"/>
                      <a:pt x="74298" y="649531"/>
                      <a:pt x="69272" y="669637"/>
                    </a:cubicBezTo>
                    <a:cubicBezTo>
                      <a:pt x="62672" y="696037"/>
                      <a:pt x="63064" y="723771"/>
                      <a:pt x="57727" y="750455"/>
                    </a:cubicBezTo>
                    <a:cubicBezTo>
                      <a:pt x="55340" y="762389"/>
                      <a:pt x="49134" y="773285"/>
                      <a:pt x="46182" y="785091"/>
                    </a:cubicBezTo>
                    <a:cubicBezTo>
                      <a:pt x="40699" y="807025"/>
                      <a:pt x="31976" y="865305"/>
                      <a:pt x="23091" y="889000"/>
                    </a:cubicBezTo>
                    <a:cubicBezTo>
                      <a:pt x="17048" y="905115"/>
                      <a:pt x="7697" y="919788"/>
                      <a:pt x="0" y="935182"/>
                    </a:cubicBezTo>
                    <a:cubicBezTo>
                      <a:pt x="3848" y="992909"/>
                      <a:pt x="5156" y="1050862"/>
                      <a:pt x="11545" y="1108364"/>
                    </a:cubicBezTo>
                    <a:cubicBezTo>
                      <a:pt x="12889" y="1120459"/>
                      <a:pt x="15488" y="1133497"/>
                      <a:pt x="23091" y="1143000"/>
                    </a:cubicBezTo>
                    <a:cubicBezTo>
                      <a:pt x="33971" y="1156600"/>
                      <a:pt x="92545" y="1183500"/>
                      <a:pt x="103909" y="1189182"/>
                    </a:cubicBezTo>
                    <a:cubicBezTo>
                      <a:pt x="125899" y="1255155"/>
                      <a:pt x="97312" y="1200178"/>
                      <a:pt x="150091" y="1235364"/>
                    </a:cubicBezTo>
                    <a:cubicBezTo>
                      <a:pt x="163676" y="1244421"/>
                      <a:pt x="172184" y="1259547"/>
                      <a:pt x="184727" y="1270000"/>
                    </a:cubicBezTo>
                    <a:cubicBezTo>
                      <a:pt x="195387" y="1278883"/>
                      <a:pt x="206952" y="1286885"/>
                      <a:pt x="219363" y="1293091"/>
                    </a:cubicBezTo>
                    <a:cubicBezTo>
                      <a:pt x="243033" y="1304926"/>
                      <a:pt x="289767" y="1311790"/>
                      <a:pt x="311727" y="1316182"/>
                    </a:cubicBezTo>
                    <a:cubicBezTo>
                      <a:pt x="371988" y="1356357"/>
                      <a:pt x="322305" y="1330078"/>
                      <a:pt x="415636" y="1350818"/>
                    </a:cubicBezTo>
                    <a:cubicBezTo>
                      <a:pt x="480207" y="1365167"/>
                      <a:pt x="419062" y="1362300"/>
                      <a:pt x="496454" y="1373909"/>
                    </a:cubicBezTo>
                    <a:cubicBezTo>
                      <a:pt x="557823" y="1383114"/>
                      <a:pt x="681182" y="1397000"/>
                      <a:pt x="681182" y="1397000"/>
                    </a:cubicBezTo>
                    <a:cubicBezTo>
                      <a:pt x="823576" y="1393152"/>
                      <a:pt x="966079" y="1392230"/>
                      <a:pt x="1108363" y="1385455"/>
                    </a:cubicBezTo>
                    <a:cubicBezTo>
                      <a:pt x="1142558" y="1383827"/>
                      <a:pt x="1183980" y="1371027"/>
                      <a:pt x="1212272" y="1350818"/>
                    </a:cubicBezTo>
                    <a:cubicBezTo>
                      <a:pt x="1225558" y="1341328"/>
                      <a:pt x="1234366" y="1326635"/>
                      <a:pt x="1246909" y="1316182"/>
                    </a:cubicBezTo>
                    <a:cubicBezTo>
                      <a:pt x="1257569" y="1307299"/>
                      <a:pt x="1270000" y="1300788"/>
                      <a:pt x="1281545" y="1293091"/>
                    </a:cubicBezTo>
                    <a:cubicBezTo>
                      <a:pt x="1310568" y="1206026"/>
                      <a:pt x="1271416" y="1313351"/>
                      <a:pt x="1316182" y="1223818"/>
                    </a:cubicBezTo>
                    <a:cubicBezTo>
                      <a:pt x="1363979" y="1128223"/>
                      <a:pt x="1284645" y="1253804"/>
                      <a:pt x="1350818" y="1154546"/>
                    </a:cubicBezTo>
                    <a:cubicBezTo>
                      <a:pt x="1354666" y="1143000"/>
                      <a:pt x="1354760" y="1129412"/>
                      <a:pt x="1362363" y="1119909"/>
                    </a:cubicBezTo>
                    <a:cubicBezTo>
                      <a:pt x="1371031" y="1109074"/>
                      <a:pt x="1395619" y="1110625"/>
                      <a:pt x="1397000" y="1096818"/>
                    </a:cubicBezTo>
                    <a:cubicBezTo>
                      <a:pt x="1413667" y="930151"/>
                      <a:pt x="1409246" y="936584"/>
                      <a:pt x="1362363" y="842818"/>
                    </a:cubicBezTo>
                    <a:cubicBezTo>
                      <a:pt x="1355909" y="817001"/>
                      <a:pt x="1338971" y="744230"/>
                      <a:pt x="1327727" y="727364"/>
                    </a:cubicBezTo>
                    <a:lnTo>
                      <a:pt x="1304636" y="692728"/>
                    </a:lnTo>
                    <a:cubicBezTo>
                      <a:pt x="1270335" y="589819"/>
                      <a:pt x="1325203" y="752171"/>
                      <a:pt x="1270000" y="600364"/>
                    </a:cubicBezTo>
                    <a:cubicBezTo>
                      <a:pt x="1261682" y="577489"/>
                      <a:pt x="1260410" y="551343"/>
                      <a:pt x="1246909" y="531091"/>
                    </a:cubicBezTo>
                    <a:cubicBezTo>
                      <a:pt x="1228561" y="503569"/>
                      <a:pt x="1198646" y="448885"/>
                      <a:pt x="1166091" y="427182"/>
                    </a:cubicBezTo>
                    <a:cubicBezTo>
                      <a:pt x="1155512" y="420130"/>
                      <a:pt x="1092265" y="406189"/>
                      <a:pt x="1085272" y="404091"/>
                    </a:cubicBezTo>
                    <a:cubicBezTo>
                      <a:pt x="1061959" y="397097"/>
                      <a:pt x="1038874" y="389318"/>
                      <a:pt x="1016000" y="381000"/>
                    </a:cubicBezTo>
                    <a:cubicBezTo>
                      <a:pt x="996523" y="373917"/>
                      <a:pt x="978466" y="362569"/>
                      <a:pt x="958272" y="357909"/>
                    </a:cubicBezTo>
                    <a:cubicBezTo>
                      <a:pt x="928039" y="350932"/>
                      <a:pt x="896697" y="350212"/>
                      <a:pt x="865909" y="346364"/>
                    </a:cubicBezTo>
                    <a:cubicBezTo>
                      <a:pt x="873606" y="334819"/>
                      <a:pt x="878165" y="320396"/>
                      <a:pt x="889000" y="311728"/>
                    </a:cubicBezTo>
                    <a:cubicBezTo>
                      <a:pt x="896763" y="305518"/>
                      <a:pt x="966495" y="289634"/>
                      <a:pt x="969818" y="288637"/>
                    </a:cubicBezTo>
                    <a:cubicBezTo>
                      <a:pt x="993132" y="281643"/>
                      <a:pt x="1039091" y="265546"/>
                      <a:pt x="1039091" y="265546"/>
                    </a:cubicBezTo>
                    <a:cubicBezTo>
                      <a:pt x="1042939" y="254000"/>
                      <a:pt x="1043885" y="241035"/>
                      <a:pt x="1050636" y="230909"/>
                    </a:cubicBezTo>
                    <a:cubicBezTo>
                      <a:pt x="1086888" y="176530"/>
                      <a:pt x="1083180" y="218299"/>
                      <a:pt x="1108363" y="161637"/>
                    </a:cubicBezTo>
                    <a:cubicBezTo>
                      <a:pt x="1118248" y="139395"/>
                      <a:pt x="1131454" y="92364"/>
                      <a:pt x="1131454" y="92364"/>
                    </a:cubicBezTo>
                    <a:cubicBezTo>
                      <a:pt x="1127606" y="76970"/>
                      <a:pt x="1131957" y="56509"/>
                      <a:pt x="1119909" y="46182"/>
                    </a:cubicBezTo>
                    <a:cubicBezTo>
                      <a:pt x="1101429" y="30342"/>
                      <a:pt x="1050636" y="23091"/>
                      <a:pt x="1050636" y="23091"/>
                    </a:cubicBezTo>
                    <a:cubicBezTo>
                      <a:pt x="1023697" y="26940"/>
                      <a:pt x="995883" y="26817"/>
                      <a:pt x="969818" y="34637"/>
                    </a:cubicBezTo>
                    <a:cubicBezTo>
                      <a:pt x="956527" y="38624"/>
                      <a:pt x="947593" y="51523"/>
                      <a:pt x="935182" y="57728"/>
                    </a:cubicBezTo>
                    <a:cubicBezTo>
                      <a:pt x="924297" y="63171"/>
                      <a:pt x="912091" y="65425"/>
                      <a:pt x="900545" y="69273"/>
                    </a:cubicBezTo>
                    <a:cubicBezTo>
                      <a:pt x="804435" y="45247"/>
                      <a:pt x="899454" y="74502"/>
                      <a:pt x="819727" y="34637"/>
                    </a:cubicBezTo>
                    <a:cubicBezTo>
                      <a:pt x="724122" y="-13167"/>
                      <a:pt x="849725" y="66179"/>
                      <a:pt x="750454" y="0"/>
                    </a:cubicBezTo>
                    <a:cubicBezTo>
                      <a:pt x="723515" y="3849"/>
                      <a:pt x="694503" y="494"/>
                      <a:pt x="669636" y="11546"/>
                    </a:cubicBezTo>
                    <a:cubicBezTo>
                      <a:pt x="656956" y="17182"/>
                      <a:pt x="656357" y="36370"/>
                      <a:pt x="646545" y="46182"/>
                    </a:cubicBezTo>
                    <a:cubicBezTo>
                      <a:pt x="636733" y="55994"/>
                      <a:pt x="623454" y="61576"/>
                      <a:pt x="611909" y="69273"/>
                    </a:cubicBezTo>
                    <a:cubicBezTo>
                      <a:pt x="575867" y="64768"/>
                      <a:pt x="514016" y="71021"/>
                      <a:pt x="484909" y="34637"/>
                    </a:cubicBezTo>
                    <a:cubicBezTo>
                      <a:pt x="477306" y="25134"/>
                      <a:pt x="477212" y="11546"/>
                      <a:pt x="473363" y="0"/>
                    </a:cubicBezTo>
                    <a:cubicBezTo>
                      <a:pt x="446424" y="3849"/>
                      <a:pt x="416885" y="-624"/>
                      <a:pt x="392545" y="11546"/>
                    </a:cubicBezTo>
                    <a:cubicBezTo>
                      <a:pt x="381660" y="16989"/>
                      <a:pt x="386443" y="35297"/>
                      <a:pt x="381000" y="46182"/>
                    </a:cubicBezTo>
                    <a:cubicBezTo>
                      <a:pt x="374795" y="58593"/>
                      <a:pt x="365606" y="69273"/>
                      <a:pt x="357909" y="80818"/>
                    </a:cubicBezTo>
                    <a:cubicBezTo>
                      <a:pt x="342515" y="76970"/>
                      <a:pt x="326984" y="73632"/>
                      <a:pt x="311727" y="69273"/>
                    </a:cubicBezTo>
                    <a:cubicBezTo>
                      <a:pt x="266796" y="56436"/>
                      <a:pt x="240368" y="34498"/>
                      <a:pt x="184727" y="69273"/>
                    </a:cubicBezTo>
                    <a:cubicBezTo>
                      <a:pt x="171673" y="77432"/>
                      <a:pt x="178954" y="61576"/>
                      <a:pt x="184727" y="80818"/>
                    </a:cubicBezTo>
                    <a:close/>
                  </a:path>
                </a:pathLst>
              </a:custGeom>
              <a:noFill/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2"/>
                    </a:solidFill>
                  </a:ln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738091" y="1547091"/>
                <a:ext cx="565727" cy="104152"/>
              </a:xfrm>
              <a:custGeom>
                <a:avLst/>
                <a:gdLst>
                  <a:gd name="connsiteX0" fmla="*/ 0 w 565727"/>
                  <a:gd name="connsiteY0" fmla="*/ 23091 h 104152"/>
                  <a:gd name="connsiteX1" fmla="*/ 254000 w 565727"/>
                  <a:gd name="connsiteY1" fmla="*/ 103909 h 104152"/>
                  <a:gd name="connsiteX2" fmla="*/ 565727 w 565727"/>
                  <a:gd name="connsiteY2" fmla="*/ 0 h 10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5727" h="104152">
                    <a:moveTo>
                      <a:pt x="0" y="23091"/>
                    </a:moveTo>
                    <a:cubicBezTo>
                      <a:pt x="79856" y="65424"/>
                      <a:pt x="159712" y="107757"/>
                      <a:pt x="254000" y="103909"/>
                    </a:cubicBezTo>
                    <a:cubicBezTo>
                      <a:pt x="348288" y="100061"/>
                      <a:pt x="565727" y="0"/>
                      <a:pt x="565727" y="0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315364" y="1487900"/>
                <a:ext cx="623454" cy="128464"/>
              </a:xfrm>
              <a:custGeom>
                <a:avLst/>
                <a:gdLst>
                  <a:gd name="connsiteX0" fmla="*/ 0 w 623454"/>
                  <a:gd name="connsiteY0" fmla="*/ 70736 h 128464"/>
                  <a:gd name="connsiteX1" fmla="*/ 230909 w 623454"/>
                  <a:gd name="connsiteY1" fmla="*/ 1464 h 128464"/>
                  <a:gd name="connsiteX2" fmla="*/ 623454 w 623454"/>
                  <a:gd name="connsiteY2" fmla="*/ 128464 h 128464"/>
                  <a:gd name="connsiteX3" fmla="*/ 623454 w 623454"/>
                  <a:gd name="connsiteY3" fmla="*/ 128464 h 12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3454" h="128464">
                    <a:moveTo>
                      <a:pt x="0" y="70736"/>
                    </a:moveTo>
                    <a:cubicBezTo>
                      <a:pt x="63500" y="31289"/>
                      <a:pt x="127000" y="-8157"/>
                      <a:pt x="230909" y="1464"/>
                    </a:cubicBezTo>
                    <a:cubicBezTo>
                      <a:pt x="334818" y="11085"/>
                      <a:pt x="623454" y="128464"/>
                      <a:pt x="623454" y="128464"/>
                    </a:cubicBezTo>
                    <a:lnTo>
                      <a:pt x="623454" y="128464"/>
                    </a:ln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324600" y="1447800"/>
                <a:ext cx="738909" cy="92363"/>
              </a:xfrm>
              <a:custGeom>
                <a:avLst/>
                <a:gdLst>
                  <a:gd name="connsiteX0" fmla="*/ 0 w 738909"/>
                  <a:gd name="connsiteY0" fmla="*/ 92363 h 92363"/>
                  <a:gd name="connsiteX1" fmla="*/ 438727 w 738909"/>
                  <a:gd name="connsiteY1" fmla="*/ 0 h 92363"/>
                  <a:gd name="connsiteX2" fmla="*/ 738909 w 738909"/>
                  <a:gd name="connsiteY2" fmla="*/ 92363 h 92363"/>
                  <a:gd name="connsiteX3" fmla="*/ 738909 w 738909"/>
                  <a:gd name="connsiteY3" fmla="*/ 92363 h 9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09" h="92363">
                    <a:moveTo>
                      <a:pt x="0" y="92363"/>
                    </a:moveTo>
                    <a:cubicBezTo>
                      <a:pt x="157788" y="46181"/>
                      <a:pt x="315576" y="0"/>
                      <a:pt x="438727" y="0"/>
                    </a:cubicBezTo>
                    <a:cubicBezTo>
                      <a:pt x="561878" y="0"/>
                      <a:pt x="738909" y="92363"/>
                      <a:pt x="738909" y="92363"/>
                    </a:cubicBezTo>
                    <a:lnTo>
                      <a:pt x="738909" y="92363"/>
                    </a:ln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638800" y="1981200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504D"/>
                  </a:solidFill>
                  <a:latin typeface="Chalkboard"/>
                  <a:cs typeface="Chalkboard"/>
                </a:rPr>
                <a:t>Monad</a:t>
              </a:r>
              <a:endParaRPr lang="en-US" dirty="0">
                <a:solidFill>
                  <a:srgbClr val="C0504D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86400" y="4191000"/>
            <a:ext cx="1660236" cy="1397000"/>
            <a:chOff x="5403273" y="1200727"/>
            <a:chExt cx="1660236" cy="1397000"/>
          </a:xfrm>
        </p:grpSpPr>
        <p:grpSp>
          <p:nvGrpSpPr>
            <p:cNvPr id="38" name="Group 37"/>
            <p:cNvGrpSpPr/>
            <p:nvPr/>
          </p:nvGrpSpPr>
          <p:grpSpPr>
            <a:xfrm>
              <a:off x="5403273" y="1200727"/>
              <a:ext cx="1660236" cy="1397000"/>
              <a:chOff x="5403273" y="1200727"/>
              <a:chExt cx="1660236" cy="1397000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5403273" y="1200727"/>
                <a:ext cx="1405847" cy="1397000"/>
              </a:xfrm>
              <a:custGeom>
                <a:avLst/>
                <a:gdLst>
                  <a:gd name="connsiteX0" fmla="*/ 184727 w 1405847"/>
                  <a:gd name="connsiteY0" fmla="*/ 80818 h 1397000"/>
                  <a:gd name="connsiteX1" fmla="*/ 219363 w 1405847"/>
                  <a:gd name="connsiteY1" fmla="*/ 184728 h 1397000"/>
                  <a:gd name="connsiteX2" fmla="*/ 288636 w 1405847"/>
                  <a:gd name="connsiteY2" fmla="*/ 300182 h 1397000"/>
                  <a:gd name="connsiteX3" fmla="*/ 323272 w 1405847"/>
                  <a:gd name="connsiteY3" fmla="*/ 334818 h 1397000"/>
                  <a:gd name="connsiteX4" fmla="*/ 242454 w 1405847"/>
                  <a:gd name="connsiteY4" fmla="*/ 392546 h 1397000"/>
                  <a:gd name="connsiteX5" fmla="*/ 207818 w 1405847"/>
                  <a:gd name="connsiteY5" fmla="*/ 404091 h 1397000"/>
                  <a:gd name="connsiteX6" fmla="*/ 173182 w 1405847"/>
                  <a:gd name="connsiteY6" fmla="*/ 415637 h 1397000"/>
                  <a:gd name="connsiteX7" fmla="*/ 150091 w 1405847"/>
                  <a:gd name="connsiteY7" fmla="*/ 450273 h 1397000"/>
                  <a:gd name="connsiteX8" fmla="*/ 127000 w 1405847"/>
                  <a:gd name="connsiteY8" fmla="*/ 531091 h 1397000"/>
                  <a:gd name="connsiteX9" fmla="*/ 103909 w 1405847"/>
                  <a:gd name="connsiteY9" fmla="*/ 565728 h 1397000"/>
                  <a:gd name="connsiteX10" fmla="*/ 92363 w 1405847"/>
                  <a:gd name="connsiteY10" fmla="*/ 611909 h 1397000"/>
                  <a:gd name="connsiteX11" fmla="*/ 69272 w 1405847"/>
                  <a:gd name="connsiteY11" fmla="*/ 669637 h 1397000"/>
                  <a:gd name="connsiteX12" fmla="*/ 57727 w 1405847"/>
                  <a:gd name="connsiteY12" fmla="*/ 750455 h 1397000"/>
                  <a:gd name="connsiteX13" fmla="*/ 46182 w 1405847"/>
                  <a:gd name="connsiteY13" fmla="*/ 785091 h 1397000"/>
                  <a:gd name="connsiteX14" fmla="*/ 23091 w 1405847"/>
                  <a:gd name="connsiteY14" fmla="*/ 889000 h 1397000"/>
                  <a:gd name="connsiteX15" fmla="*/ 0 w 1405847"/>
                  <a:gd name="connsiteY15" fmla="*/ 935182 h 1397000"/>
                  <a:gd name="connsiteX16" fmla="*/ 11545 w 1405847"/>
                  <a:gd name="connsiteY16" fmla="*/ 1108364 h 1397000"/>
                  <a:gd name="connsiteX17" fmla="*/ 23091 w 1405847"/>
                  <a:gd name="connsiteY17" fmla="*/ 1143000 h 1397000"/>
                  <a:gd name="connsiteX18" fmla="*/ 103909 w 1405847"/>
                  <a:gd name="connsiteY18" fmla="*/ 1189182 h 1397000"/>
                  <a:gd name="connsiteX19" fmla="*/ 150091 w 1405847"/>
                  <a:gd name="connsiteY19" fmla="*/ 1235364 h 1397000"/>
                  <a:gd name="connsiteX20" fmla="*/ 184727 w 1405847"/>
                  <a:gd name="connsiteY20" fmla="*/ 1270000 h 1397000"/>
                  <a:gd name="connsiteX21" fmla="*/ 219363 w 1405847"/>
                  <a:gd name="connsiteY21" fmla="*/ 1293091 h 1397000"/>
                  <a:gd name="connsiteX22" fmla="*/ 311727 w 1405847"/>
                  <a:gd name="connsiteY22" fmla="*/ 1316182 h 1397000"/>
                  <a:gd name="connsiteX23" fmla="*/ 415636 w 1405847"/>
                  <a:gd name="connsiteY23" fmla="*/ 1350818 h 1397000"/>
                  <a:gd name="connsiteX24" fmla="*/ 496454 w 1405847"/>
                  <a:gd name="connsiteY24" fmla="*/ 1373909 h 1397000"/>
                  <a:gd name="connsiteX25" fmla="*/ 681182 w 1405847"/>
                  <a:gd name="connsiteY25" fmla="*/ 1397000 h 1397000"/>
                  <a:gd name="connsiteX26" fmla="*/ 1108363 w 1405847"/>
                  <a:gd name="connsiteY26" fmla="*/ 1385455 h 1397000"/>
                  <a:gd name="connsiteX27" fmla="*/ 1212272 w 1405847"/>
                  <a:gd name="connsiteY27" fmla="*/ 1350818 h 1397000"/>
                  <a:gd name="connsiteX28" fmla="*/ 1246909 w 1405847"/>
                  <a:gd name="connsiteY28" fmla="*/ 1316182 h 1397000"/>
                  <a:gd name="connsiteX29" fmla="*/ 1281545 w 1405847"/>
                  <a:gd name="connsiteY29" fmla="*/ 1293091 h 1397000"/>
                  <a:gd name="connsiteX30" fmla="*/ 1316182 w 1405847"/>
                  <a:gd name="connsiteY30" fmla="*/ 1223818 h 1397000"/>
                  <a:gd name="connsiteX31" fmla="*/ 1350818 w 1405847"/>
                  <a:gd name="connsiteY31" fmla="*/ 1154546 h 1397000"/>
                  <a:gd name="connsiteX32" fmla="*/ 1362363 w 1405847"/>
                  <a:gd name="connsiteY32" fmla="*/ 1119909 h 1397000"/>
                  <a:gd name="connsiteX33" fmla="*/ 1397000 w 1405847"/>
                  <a:gd name="connsiteY33" fmla="*/ 1096818 h 1397000"/>
                  <a:gd name="connsiteX34" fmla="*/ 1362363 w 1405847"/>
                  <a:gd name="connsiteY34" fmla="*/ 842818 h 1397000"/>
                  <a:gd name="connsiteX35" fmla="*/ 1327727 w 1405847"/>
                  <a:gd name="connsiteY35" fmla="*/ 727364 h 1397000"/>
                  <a:gd name="connsiteX36" fmla="*/ 1304636 w 1405847"/>
                  <a:gd name="connsiteY36" fmla="*/ 692728 h 1397000"/>
                  <a:gd name="connsiteX37" fmla="*/ 1270000 w 1405847"/>
                  <a:gd name="connsiteY37" fmla="*/ 600364 h 1397000"/>
                  <a:gd name="connsiteX38" fmla="*/ 1246909 w 1405847"/>
                  <a:gd name="connsiteY38" fmla="*/ 531091 h 1397000"/>
                  <a:gd name="connsiteX39" fmla="*/ 1166091 w 1405847"/>
                  <a:gd name="connsiteY39" fmla="*/ 427182 h 1397000"/>
                  <a:gd name="connsiteX40" fmla="*/ 1085272 w 1405847"/>
                  <a:gd name="connsiteY40" fmla="*/ 404091 h 1397000"/>
                  <a:gd name="connsiteX41" fmla="*/ 1016000 w 1405847"/>
                  <a:gd name="connsiteY41" fmla="*/ 381000 h 1397000"/>
                  <a:gd name="connsiteX42" fmla="*/ 958272 w 1405847"/>
                  <a:gd name="connsiteY42" fmla="*/ 357909 h 1397000"/>
                  <a:gd name="connsiteX43" fmla="*/ 865909 w 1405847"/>
                  <a:gd name="connsiteY43" fmla="*/ 346364 h 1397000"/>
                  <a:gd name="connsiteX44" fmla="*/ 889000 w 1405847"/>
                  <a:gd name="connsiteY44" fmla="*/ 311728 h 1397000"/>
                  <a:gd name="connsiteX45" fmla="*/ 969818 w 1405847"/>
                  <a:gd name="connsiteY45" fmla="*/ 288637 h 1397000"/>
                  <a:gd name="connsiteX46" fmla="*/ 1039091 w 1405847"/>
                  <a:gd name="connsiteY46" fmla="*/ 265546 h 1397000"/>
                  <a:gd name="connsiteX47" fmla="*/ 1050636 w 1405847"/>
                  <a:gd name="connsiteY47" fmla="*/ 230909 h 1397000"/>
                  <a:gd name="connsiteX48" fmla="*/ 1108363 w 1405847"/>
                  <a:gd name="connsiteY48" fmla="*/ 161637 h 1397000"/>
                  <a:gd name="connsiteX49" fmla="*/ 1131454 w 1405847"/>
                  <a:gd name="connsiteY49" fmla="*/ 92364 h 1397000"/>
                  <a:gd name="connsiteX50" fmla="*/ 1119909 w 1405847"/>
                  <a:gd name="connsiteY50" fmla="*/ 46182 h 1397000"/>
                  <a:gd name="connsiteX51" fmla="*/ 1050636 w 1405847"/>
                  <a:gd name="connsiteY51" fmla="*/ 23091 h 1397000"/>
                  <a:gd name="connsiteX52" fmla="*/ 969818 w 1405847"/>
                  <a:gd name="connsiteY52" fmla="*/ 34637 h 1397000"/>
                  <a:gd name="connsiteX53" fmla="*/ 935182 w 1405847"/>
                  <a:gd name="connsiteY53" fmla="*/ 57728 h 1397000"/>
                  <a:gd name="connsiteX54" fmla="*/ 900545 w 1405847"/>
                  <a:gd name="connsiteY54" fmla="*/ 69273 h 1397000"/>
                  <a:gd name="connsiteX55" fmla="*/ 819727 w 1405847"/>
                  <a:gd name="connsiteY55" fmla="*/ 34637 h 1397000"/>
                  <a:gd name="connsiteX56" fmla="*/ 750454 w 1405847"/>
                  <a:gd name="connsiteY56" fmla="*/ 0 h 1397000"/>
                  <a:gd name="connsiteX57" fmla="*/ 669636 w 1405847"/>
                  <a:gd name="connsiteY57" fmla="*/ 11546 h 1397000"/>
                  <a:gd name="connsiteX58" fmla="*/ 646545 w 1405847"/>
                  <a:gd name="connsiteY58" fmla="*/ 46182 h 1397000"/>
                  <a:gd name="connsiteX59" fmla="*/ 611909 w 1405847"/>
                  <a:gd name="connsiteY59" fmla="*/ 69273 h 1397000"/>
                  <a:gd name="connsiteX60" fmla="*/ 484909 w 1405847"/>
                  <a:gd name="connsiteY60" fmla="*/ 34637 h 1397000"/>
                  <a:gd name="connsiteX61" fmla="*/ 473363 w 1405847"/>
                  <a:gd name="connsiteY61" fmla="*/ 0 h 1397000"/>
                  <a:gd name="connsiteX62" fmla="*/ 392545 w 1405847"/>
                  <a:gd name="connsiteY62" fmla="*/ 11546 h 1397000"/>
                  <a:gd name="connsiteX63" fmla="*/ 381000 w 1405847"/>
                  <a:gd name="connsiteY63" fmla="*/ 46182 h 1397000"/>
                  <a:gd name="connsiteX64" fmla="*/ 357909 w 1405847"/>
                  <a:gd name="connsiteY64" fmla="*/ 80818 h 1397000"/>
                  <a:gd name="connsiteX65" fmla="*/ 311727 w 1405847"/>
                  <a:gd name="connsiteY65" fmla="*/ 69273 h 1397000"/>
                  <a:gd name="connsiteX66" fmla="*/ 184727 w 1405847"/>
                  <a:gd name="connsiteY66" fmla="*/ 69273 h 1397000"/>
                  <a:gd name="connsiteX67" fmla="*/ 184727 w 1405847"/>
                  <a:gd name="connsiteY67" fmla="*/ 80818 h 139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405847" h="1397000">
                    <a:moveTo>
                      <a:pt x="184727" y="80818"/>
                    </a:moveTo>
                    <a:cubicBezTo>
                      <a:pt x="190500" y="100060"/>
                      <a:pt x="203035" y="152072"/>
                      <a:pt x="219363" y="184728"/>
                    </a:cubicBezTo>
                    <a:cubicBezTo>
                      <a:pt x="237584" y="221169"/>
                      <a:pt x="260773" y="272319"/>
                      <a:pt x="288636" y="300182"/>
                    </a:cubicBezTo>
                    <a:lnTo>
                      <a:pt x="323272" y="334818"/>
                    </a:lnTo>
                    <a:cubicBezTo>
                      <a:pt x="304030" y="392546"/>
                      <a:pt x="323273" y="365607"/>
                      <a:pt x="242454" y="392546"/>
                    </a:cubicBezTo>
                    <a:lnTo>
                      <a:pt x="207818" y="404091"/>
                    </a:lnTo>
                    <a:lnTo>
                      <a:pt x="173182" y="415637"/>
                    </a:lnTo>
                    <a:cubicBezTo>
                      <a:pt x="165485" y="427182"/>
                      <a:pt x="155557" y="437519"/>
                      <a:pt x="150091" y="450273"/>
                    </a:cubicBezTo>
                    <a:cubicBezTo>
                      <a:pt x="127899" y="502054"/>
                      <a:pt x="149464" y="486162"/>
                      <a:pt x="127000" y="531091"/>
                    </a:cubicBezTo>
                    <a:cubicBezTo>
                      <a:pt x="120794" y="543502"/>
                      <a:pt x="111606" y="554182"/>
                      <a:pt x="103909" y="565728"/>
                    </a:cubicBezTo>
                    <a:cubicBezTo>
                      <a:pt x="100060" y="581122"/>
                      <a:pt x="97381" y="596856"/>
                      <a:pt x="92363" y="611909"/>
                    </a:cubicBezTo>
                    <a:cubicBezTo>
                      <a:pt x="85809" y="631570"/>
                      <a:pt x="74298" y="649531"/>
                      <a:pt x="69272" y="669637"/>
                    </a:cubicBezTo>
                    <a:cubicBezTo>
                      <a:pt x="62672" y="696037"/>
                      <a:pt x="63064" y="723771"/>
                      <a:pt x="57727" y="750455"/>
                    </a:cubicBezTo>
                    <a:cubicBezTo>
                      <a:pt x="55340" y="762389"/>
                      <a:pt x="49134" y="773285"/>
                      <a:pt x="46182" y="785091"/>
                    </a:cubicBezTo>
                    <a:cubicBezTo>
                      <a:pt x="40699" y="807025"/>
                      <a:pt x="31976" y="865305"/>
                      <a:pt x="23091" y="889000"/>
                    </a:cubicBezTo>
                    <a:cubicBezTo>
                      <a:pt x="17048" y="905115"/>
                      <a:pt x="7697" y="919788"/>
                      <a:pt x="0" y="935182"/>
                    </a:cubicBezTo>
                    <a:cubicBezTo>
                      <a:pt x="3848" y="992909"/>
                      <a:pt x="5156" y="1050862"/>
                      <a:pt x="11545" y="1108364"/>
                    </a:cubicBezTo>
                    <a:cubicBezTo>
                      <a:pt x="12889" y="1120459"/>
                      <a:pt x="15488" y="1133497"/>
                      <a:pt x="23091" y="1143000"/>
                    </a:cubicBezTo>
                    <a:cubicBezTo>
                      <a:pt x="33971" y="1156600"/>
                      <a:pt x="92545" y="1183500"/>
                      <a:pt x="103909" y="1189182"/>
                    </a:cubicBezTo>
                    <a:cubicBezTo>
                      <a:pt x="125899" y="1255155"/>
                      <a:pt x="97312" y="1200178"/>
                      <a:pt x="150091" y="1235364"/>
                    </a:cubicBezTo>
                    <a:cubicBezTo>
                      <a:pt x="163676" y="1244421"/>
                      <a:pt x="172184" y="1259547"/>
                      <a:pt x="184727" y="1270000"/>
                    </a:cubicBezTo>
                    <a:cubicBezTo>
                      <a:pt x="195387" y="1278883"/>
                      <a:pt x="206952" y="1286885"/>
                      <a:pt x="219363" y="1293091"/>
                    </a:cubicBezTo>
                    <a:cubicBezTo>
                      <a:pt x="243033" y="1304926"/>
                      <a:pt x="289767" y="1311790"/>
                      <a:pt x="311727" y="1316182"/>
                    </a:cubicBezTo>
                    <a:cubicBezTo>
                      <a:pt x="371988" y="1356357"/>
                      <a:pt x="322305" y="1330078"/>
                      <a:pt x="415636" y="1350818"/>
                    </a:cubicBezTo>
                    <a:cubicBezTo>
                      <a:pt x="480207" y="1365167"/>
                      <a:pt x="419062" y="1362300"/>
                      <a:pt x="496454" y="1373909"/>
                    </a:cubicBezTo>
                    <a:cubicBezTo>
                      <a:pt x="557823" y="1383114"/>
                      <a:pt x="681182" y="1397000"/>
                      <a:pt x="681182" y="1397000"/>
                    </a:cubicBezTo>
                    <a:cubicBezTo>
                      <a:pt x="823576" y="1393152"/>
                      <a:pt x="966079" y="1392230"/>
                      <a:pt x="1108363" y="1385455"/>
                    </a:cubicBezTo>
                    <a:cubicBezTo>
                      <a:pt x="1142558" y="1383827"/>
                      <a:pt x="1183980" y="1371027"/>
                      <a:pt x="1212272" y="1350818"/>
                    </a:cubicBezTo>
                    <a:cubicBezTo>
                      <a:pt x="1225558" y="1341328"/>
                      <a:pt x="1234366" y="1326635"/>
                      <a:pt x="1246909" y="1316182"/>
                    </a:cubicBezTo>
                    <a:cubicBezTo>
                      <a:pt x="1257569" y="1307299"/>
                      <a:pt x="1270000" y="1300788"/>
                      <a:pt x="1281545" y="1293091"/>
                    </a:cubicBezTo>
                    <a:cubicBezTo>
                      <a:pt x="1310568" y="1206026"/>
                      <a:pt x="1271416" y="1313351"/>
                      <a:pt x="1316182" y="1223818"/>
                    </a:cubicBezTo>
                    <a:cubicBezTo>
                      <a:pt x="1363979" y="1128223"/>
                      <a:pt x="1284645" y="1253804"/>
                      <a:pt x="1350818" y="1154546"/>
                    </a:cubicBezTo>
                    <a:cubicBezTo>
                      <a:pt x="1354666" y="1143000"/>
                      <a:pt x="1354760" y="1129412"/>
                      <a:pt x="1362363" y="1119909"/>
                    </a:cubicBezTo>
                    <a:cubicBezTo>
                      <a:pt x="1371031" y="1109074"/>
                      <a:pt x="1395619" y="1110625"/>
                      <a:pt x="1397000" y="1096818"/>
                    </a:cubicBezTo>
                    <a:cubicBezTo>
                      <a:pt x="1413667" y="930151"/>
                      <a:pt x="1409246" y="936584"/>
                      <a:pt x="1362363" y="842818"/>
                    </a:cubicBezTo>
                    <a:cubicBezTo>
                      <a:pt x="1355909" y="817001"/>
                      <a:pt x="1338971" y="744230"/>
                      <a:pt x="1327727" y="727364"/>
                    </a:cubicBezTo>
                    <a:lnTo>
                      <a:pt x="1304636" y="692728"/>
                    </a:lnTo>
                    <a:cubicBezTo>
                      <a:pt x="1270335" y="589819"/>
                      <a:pt x="1325203" y="752171"/>
                      <a:pt x="1270000" y="600364"/>
                    </a:cubicBezTo>
                    <a:cubicBezTo>
                      <a:pt x="1261682" y="577489"/>
                      <a:pt x="1260410" y="551343"/>
                      <a:pt x="1246909" y="531091"/>
                    </a:cubicBezTo>
                    <a:cubicBezTo>
                      <a:pt x="1228561" y="503569"/>
                      <a:pt x="1198646" y="448885"/>
                      <a:pt x="1166091" y="427182"/>
                    </a:cubicBezTo>
                    <a:cubicBezTo>
                      <a:pt x="1155512" y="420130"/>
                      <a:pt x="1092265" y="406189"/>
                      <a:pt x="1085272" y="404091"/>
                    </a:cubicBezTo>
                    <a:cubicBezTo>
                      <a:pt x="1061959" y="397097"/>
                      <a:pt x="1038874" y="389318"/>
                      <a:pt x="1016000" y="381000"/>
                    </a:cubicBezTo>
                    <a:cubicBezTo>
                      <a:pt x="996523" y="373917"/>
                      <a:pt x="978466" y="362569"/>
                      <a:pt x="958272" y="357909"/>
                    </a:cubicBezTo>
                    <a:cubicBezTo>
                      <a:pt x="928039" y="350932"/>
                      <a:pt x="896697" y="350212"/>
                      <a:pt x="865909" y="346364"/>
                    </a:cubicBezTo>
                    <a:cubicBezTo>
                      <a:pt x="873606" y="334819"/>
                      <a:pt x="878165" y="320396"/>
                      <a:pt x="889000" y="311728"/>
                    </a:cubicBezTo>
                    <a:cubicBezTo>
                      <a:pt x="896763" y="305518"/>
                      <a:pt x="966495" y="289634"/>
                      <a:pt x="969818" y="288637"/>
                    </a:cubicBezTo>
                    <a:cubicBezTo>
                      <a:pt x="993132" y="281643"/>
                      <a:pt x="1039091" y="265546"/>
                      <a:pt x="1039091" y="265546"/>
                    </a:cubicBezTo>
                    <a:cubicBezTo>
                      <a:pt x="1042939" y="254000"/>
                      <a:pt x="1043885" y="241035"/>
                      <a:pt x="1050636" y="230909"/>
                    </a:cubicBezTo>
                    <a:cubicBezTo>
                      <a:pt x="1086888" y="176530"/>
                      <a:pt x="1083180" y="218299"/>
                      <a:pt x="1108363" y="161637"/>
                    </a:cubicBezTo>
                    <a:cubicBezTo>
                      <a:pt x="1118248" y="139395"/>
                      <a:pt x="1131454" y="92364"/>
                      <a:pt x="1131454" y="92364"/>
                    </a:cubicBezTo>
                    <a:cubicBezTo>
                      <a:pt x="1127606" y="76970"/>
                      <a:pt x="1131957" y="56509"/>
                      <a:pt x="1119909" y="46182"/>
                    </a:cubicBezTo>
                    <a:cubicBezTo>
                      <a:pt x="1101429" y="30342"/>
                      <a:pt x="1050636" y="23091"/>
                      <a:pt x="1050636" y="23091"/>
                    </a:cubicBezTo>
                    <a:cubicBezTo>
                      <a:pt x="1023697" y="26940"/>
                      <a:pt x="995883" y="26817"/>
                      <a:pt x="969818" y="34637"/>
                    </a:cubicBezTo>
                    <a:cubicBezTo>
                      <a:pt x="956527" y="38624"/>
                      <a:pt x="947593" y="51523"/>
                      <a:pt x="935182" y="57728"/>
                    </a:cubicBezTo>
                    <a:cubicBezTo>
                      <a:pt x="924297" y="63171"/>
                      <a:pt x="912091" y="65425"/>
                      <a:pt x="900545" y="69273"/>
                    </a:cubicBezTo>
                    <a:cubicBezTo>
                      <a:pt x="804435" y="45247"/>
                      <a:pt x="899454" y="74502"/>
                      <a:pt x="819727" y="34637"/>
                    </a:cubicBezTo>
                    <a:cubicBezTo>
                      <a:pt x="724122" y="-13167"/>
                      <a:pt x="849725" y="66179"/>
                      <a:pt x="750454" y="0"/>
                    </a:cubicBezTo>
                    <a:cubicBezTo>
                      <a:pt x="723515" y="3849"/>
                      <a:pt x="694503" y="494"/>
                      <a:pt x="669636" y="11546"/>
                    </a:cubicBezTo>
                    <a:cubicBezTo>
                      <a:pt x="656956" y="17182"/>
                      <a:pt x="656357" y="36370"/>
                      <a:pt x="646545" y="46182"/>
                    </a:cubicBezTo>
                    <a:cubicBezTo>
                      <a:pt x="636733" y="55994"/>
                      <a:pt x="623454" y="61576"/>
                      <a:pt x="611909" y="69273"/>
                    </a:cubicBezTo>
                    <a:cubicBezTo>
                      <a:pt x="575867" y="64768"/>
                      <a:pt x="514016" y="71021"/>
                      <a:pt x="484909" y="34637"/>
                    </a:cubicBezTo>
                    <a:cubicBezTo>
                      <a:pt x="477306" y="25134"/>
                      <a:pt x="477212" y="11546"/>
                      <a:pt x="473363" y="0"/>
                    </a:cubicBezTo>
                    <a:cubicBezTo>
                      <a:pt x="446424" y="3849"/>
                      <a:pt x="416885" y="-624"/>
                      <a:pt x="392545" y="11546"/>
                    </a:cubicBezTo>
                    <a:cubicBezTo>
                      <a:pt x="381660" y="16989"/>
                      <a:pt x="386443" y="35297"/>
                      <a:pt x="381000" y="46182"/>
                    </a:cubicBezTo>
                    <a:cubicBezTo>
                      <a:pt x="374795" y="58593"/>
                      <a:pt x="365606" y="69273"/>
                      <a:pt x="357909" y="80818"/>
                    </a:cubicBezTo>
                    <a:cubicBezTo>
                      <a:pt x="342515" y="76970"/>
                      <a:pt x="326984" y="73632"/>
                      <a:pt x="311727" y="69273"/>
                    </a:cubicBezTo>
                    <a:cubicBezTo>
                      <a:pt x="266796" y="56436"/>
                      <a:pt x="240368" y="34498"/>
                      <a:pt x="184727" y="69273"/>
                    </a:cubicBezTo>
                    <a:cubicBezTo>
                      <a:pt x="171673" y="77432"/>
                      <a:pt x="178954" y="61576"/>
                      <a:pt x="184727" y="80818"/>
                    </a:cubicBezTo>
                    <a:close/>
                  </a:path>
                </a:pathLst>
              </a:custGeom>
              <a:noFill/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2"/>
                    </a:solidFill>
                  </a:ln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738091" y="1547091"/>
                <a:ext cx="565727" cy="104152"/>
              </a:xfrm>
              <a:custGeom>
                <a:avLst/>
                <a:gdLst>
                  <a:gd name="connsiteX0" fmla="*/ 0 w 565727"/>
                  <a:gd name="connsiteY0" fmla="*/ 23091 h 104152"/>
                  <a:gd name="connsiteX1" fmla="*/ 254000 w 565727"/>
                  <a:gd name="connsiteY1" fmla="*/ 103909 h 104152"/>
                  <a:gd name="connsiteX2" fmla="*/ 565727 w 565727"/>
                  <a:gd name="connsiteY2" fmla="*/ 0 h 10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5727" h="104152">
                    <a:moveTo>
                      <a:pt x="0" y="23091"/>
                    </a:moveTo>
                    <a:cubicBezTo>
                      <a:pt x="79856" y="65424"/>
                      <a:pt x="159712" y="107757"/>
                      <a:pt x="254000" y="103909"/>
                    </a:cubicBezTo>
                    <a:cubicBezTo>
                      <a:pt x="348288" y="100061"/>
                      <a:pt x="565727" y="0"/>
                      <a:pt x="565727" y="0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315364" y="1487900"/>
                <a:ext cx="623454" cy="128464"/>
              </a:xfrm>
              <a:custGeom>
                <a:avLst/>
                <a:gdLst>
                  <a:gd name="connsiteX0" fmla="*/ 0 w 623454"/>
                  <a:gd name="connsiteY0" fmla="*/ 70736 h 128464"/>
                  <a:gd name="connsiteX1" fmla="*/ 230909 w 623454"/>
                  <a:gd name="connsiteY1" fmla="*/ 1464 h 128464"/>
                  <a:gd name="connsiteX2" fmla="*/ 623454 w 623454"/>
                  <a:gd name="connsiteY2" fmla="*/ 128464 h 128464"/>
                  <a:gd name="connsiteX3" fmla="*/ 623454 w 623454"/>
                  <a:gd name="connsiteY3" fmla="*/ 128464 h 12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3454" h="128464">
                    <a:moveTo>
                      <a:pt x="0" y="70736"/>
                    </a:moveTo>
                    <a:cubicBezTo>
                      <a:pt x="63500" y="31289"/>
                      <a:pt x="127000" y="-8157"/>
                      <a:pt x="230909" y="1464"/>
                    </a:cubicBezTo>
                    <a:cubicBezTo>
                      <a:pt x="334818" y="11085"/>
                      <a:pt x="623454" y="128464"/>
                      <a:pt x="623454" y="128464"/>
                    </a:cubicBezTo>
                    <a:lnTo>
                      <a:pt x="623454" y="128464"/>
                    </a:ln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6324600" y="1447800"/>
                <a:ext cx="738909" cy="92363"/>
              </a:xfrm>
              <a:custGeom>
                <a:avLst/>
                <a:gdLst>
                  <a:gd name="connsiteX0" fmla="*/ 0 w 738909"/>
                  <a:gd name="connsiteY0" fmla="*/ 92363 h 92363"/>
                  <a:gd name="connsiteX1" fmla="*/ 438727 w 738909"/>
                  <a:gd name="connsiteY1" fmla="*/ 0 h 92363"/>
                  <a:gd name="connsiteX2" fmla="*/ 738909 w 738909"/>
                  <a:gd name="connsiteY2" fmla="*/ 92363 h 92363"/>
                  <a:gd name="connsiteX3" fmla="*/ 738909 w 738909"/>
                  <a:gd name="connsiteY3" fmla="*/ 92363 h 9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09" h="92363">
                    <a:moveTo>
                      <a:pt x="0" y="92363"/>
                    </a:moveTo>
                    <a:cubicBezTo>
                      <a:pt x="157788" y="46181"/>
                      <a:pt x="315576" y="0"/>
                      <a:pt x="438727" y="0"/>
                    </a:cubicBezTo>
                    <a:cubicBezTo>
                      <a:pt x="561878" y="0"/>
                      <a:pt x="738909" y="92363"/>
                      <a:pt x="738909" y="92363"/>
                    </a:cubicBezTo>
                    <a:lnTo>
                      <a:pt x="738909" y="92363"/>
                    </a:ln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479473" y="1962727"/>
              <a:ext cx="1293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  <a:latin typeface="Chalkboard"/>
                  <a:cs typeface="Chalkboard"/>
                </a:rPr>
                <a:t>Applicative</a:t>
              </a:r>
              <a:endParaRPr lang="en-US" dirty="0">
                <a:solidFill>
                  <a:srgbClr val="C0504D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219200" y="1828800"/>
            <a:ext cx="1524000" cy="609600"/>
          </a:xfrm>
          <a:prstGeom prst="roundRect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ourier"/>
              <a:cs typeface="Courier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52400" y="0"/>
            <a:ext cx="77724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333F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So how do we handle error situations?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219200" y="2057400"/>
            <a:ext cx="1524000" cy="1447800"/>
          </a:xfrm>
          <a:custGeom>
            <a:avLst/>
            <a:gdLst/>
            <a:ahLst/>
            <a:cxnLst/>
            <a:rect l="l" t="t" r="r" b="b"/>
            <a:pathLst>
              <a:path w="1524000" h="406402">
                <a:moveTo>
                  <a:pt x="0" y="0"/>
                </a:moveTo>
                <a:cubicBezTo>
                  <a:pt x="0" y="56113"/>
                  <a:pt x="45489" y="101602"/>
                  <a:pt x="101602" y="101602"/>
                </a:cubicBezTo>
                <a:lnTo>
                  <a:pt x="1422398" y="101602"/>
                </a:lnTo>
                <a:cubicBezTo>
                  <a:pt x="1478511" y="101602"/>
                  <a:pt x="1524000" y="56113"/>
                  <a:pt x="1524000" y="0"/>
                </a:cubicBezTo>
                <a:lnTo>
                  <a:pt x="1524000" y="304800"/>
                </a:lnTo>
                <a:cubicBezTo>
                  <a:pt x="1524000" y="360913"/>
                  <a:pt x="1478511" y="406402"/>
                  <a:pt x="1422398" y="406402"/>
                </a:cubicBezTo>
                <a:lnTo>
                  <a:pt x="101602" y="406402"/>
                </a:lnTo>
                <a:cubicBezTo>
                  <a:pt x="45489" y="406402"/>
                  <a:pt x="0" y="360913"/>
                  <a:pt x="0" y="304800"/>
                </a:cubicBezTo>
                <a:close/>
              </a:path>
            </a:pathLst>
          </a:custGeom>
          <a:noFill/>
          <a:ln w="28575" cmpd="sng">
            <a:solidFill>
              <a:srgbClr val="C0504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ourier"/>
              <a:cs typeface="Courier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95400" y="2590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def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map(</a:t>
            </a:r>
            <a:r>
              <a:rPr lang="is-I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…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)</a:t>
            </a:r>
          </a:p>
          <a:p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def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lift(</a:t>
            </a:r>
            <a:r>
              <a:rPr lang="is-I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…)</a:t>
            </a:r>
            <a:endParaRPr lang="en-US" sz="1400" dirty="0" smtClean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sp>
        <p:nvSpPr>
          <p:cNvPr id="50" name="Rounded Rectangle 47"/>
          <p:cNvSpPr/>
          <p:nvPr/>
        </p:nvSpPr>
        <p:spPr>
          <a:xfrm>
            <a:off x="1219200" y="32004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524000" h="406402">
                <a:moveTo>
                  <a:pt x="0" y="0"/>
                </a:moveTo>
                <a:cubicBezTo>
                  <a:pt x="0" y="56113"/>
                  <a:pt x="45489" y="101602"/>
                  <a:pt x="101602" y="101602"/>
                </a:cubicBezTo>
                <a:lnTo>
                  <a:pt x="1422398" y="101602"/>
                </a:lnTo>
                <a:cubicBezTo>
                  <a:pt x="1478511" y="101602"/>
                  <a:pt x="1524000" y="56113"/>
                  <a:pt x="1524000" y="0"/>
                </a:cubicBezTo>
                <a:lnTo>
                  <a:pt x="1524000" y="304800"/>
                </a:lnTo>
                <a:cubicBezTo>
                  <a:pt x="1524000" y="360913"/>
                  <a:pt x="1478511" y="406402"/>
                  <a:pt x="1422398" y="406402"/>
                </a:cubicBezTo>
                <a:lnTo>
                  <a:pt x="101602" y="406402"/>
                </a:lnTo>
                <a:cubicBezTo>
                  <a:pt x="45489" y="406402"/>
                  <a:pt x="0" y="360913"/>
                  <a:pt x="0" y="304800"/>
                </a:cubicBezTo>
                <a:close/>
              </a:path>
            </a:pathLst>
          </a:custGeom>
          <a:noFill/>
          <a:ln w="28575" cmpd="sng">
            <a:solidFill>
              <a:srgbClr val="C0504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ourier"/>
              <a:cs typeface="Couri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19200" y="3581400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2"/>
                </a:solidFill>
                <a:latin typeface="Chalkboard"/>
                <a:cs typeface="Chalkboard"/>
              </a:rPr>
              <a:t>def</a:t>
            </a:r>
            <a:r>
              <a:rPr lang="en-US" sz="1400" dirty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flatmap</a:t>
            </a:r>
            <a:r>
              <a:rPr lang="en-US" sz="1400" dirty="0">
                <a:solidFill>
                  <a:schemeClr val="accent2"/>
                </a:solidFill>
                <a:latin typeface="Chalkboard"/>
                <a:cs typeface="Chalkboard"/>
              </a:rPr>
              <a:t>(</a:t>
            </a:r>
            <a:r>
              <a:rPr lang="is-IS" sz="1400" dirty="0">
                <a:solidFill>
                  <a:schemeClr val="accent2"/>
                </a:solidFill>
                <a:latin typeface="Chalkboard"/>
                <a:cs typeface="Chalkboard"/>
              </a:rPr>
              <a:t>…</a:t>
            </a:r>
            <a:r>
              <a:rPr lang="en-US" sz="1400" dirty="0">
                <a:solidFill>
                  <a:schemeClr val="accent2"/>
                </a:solidFill>
                <a:latin typeface="Chalkboard"/>
                <a:cs typeface="Chalkboard"/>
              </a:rPr>
              <a:t>)</a:t>
            </a: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76400" y="1905000"/>
            <a:ext cx="43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\/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sp>
        <p:nvSpPr>
          <p:cNvPr id="53" name="Rounded Rectangle 47"/>
          <p:cNvSpPr/>
          <p:nvPr/>
        </p:nvSpPr>
        <p:spPr>
          <a:xfrm>
            <a:off x="1219200" y="4114800"/>
            <a:ext cx="1524000" cy="1016002"/>
          </a:xfrm>
          <a:custGeom>
            <a:avLst/>
            <a:gdLst/>
            <a:ahLst/>
            <a:cxnLst/>
            <a:rect l="l" t="t" r="r" b="b"/>
            <a:pathLst>
              <a:path w="1524000" h="406402">
                <a:moveTo>
                  <a:pt x="0" y="0"/>
                </a:moveTo>
                <a:cubicBezTo>
                  <a:pt x="0" y="56113"/>
                  <a:pt x="45489" y="101602"/>
                  <a:pt x="101602" y="101602"/>
                </a:cubicBezTo>
                <a:lnTo>
                  <a:pt x="1422398" y="101602"/>
                </a:lnTo>
                <a:cubicBezTo>
                  <a:pt x="1478511" y="101602"/>
                  <a:pt x="1524000" y="56113"/>
                  <a:pt x="1524000" y="0"/>
                </a:cubicBezTo>
                <a:lnTo>
                  <a:pt x="1524000" y="304800"/>
                </a:lnTo>
                <a:cubicBezTo>
                  <a:pt x="1524000" y="360913"/>
                  <a:pt x="1478511" y="406402"/>
                  <a:pt x="1422398" y="406402"/>
                </a:cubicBezTo>
                <a:lnTo>
                  <a:pt x="101602" y="406402"/>
                </a:lnTo>
                <a:cubicBezTo>
                  <a:pt x="45489" y="406402"/>
                  <a:pt x="0" y="360913"/>
                  <a:pt x="0" y="304800"/>
                </a:cubicBezTo>
                <a:close/>
              </a:path>
            </a:pathLst>
          </a:custGeom>
          <a:noFill/>
          <a:ln w="28575" cmpd="sng">
            <a:solidFill>
              <a:srgbClr val="C0504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ourier"/>
              <a:cs typeface="Couri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19200" y="4419600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2"/>
                </a:solidFill>
                <a:latin typeface="Chalkboard"/>
                <a:cs typeface="Chalkboard"/>
              </a:rPr>
              <a:t>d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ef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is-I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…</a:t>
            </a: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cxnSp>
        <p:nvCxnSpPr>
          <p:cNvPr id="57" name="Straight Arrow Connector 56"/>
          <p:cNvCxnSpPr>
            <a:stCxn id="9" idx="15"/>
          </p:cNvCxnSpPr>
          <p:nvPr/>
        </p:nvCxnSpPr>
        <p:spPr>
          <a:xfrm flipH="1">
            <a:off x="2743200" y="2135909"/>
            <a:ext cx="2660073" cy="759691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3" idx="13"/>
          </p:cNvCxnSpPr>
          <p:nvPr/>
        </p:nvCxnSpPr>
        <p:spPr>
          <a:xfrm flipH="1">
            <a:off x="2743200" y="3528291"/>
            <a:ext cx="2713182" cy="281709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0" idx="10"/>
            <a:endCxn id="55" idx="3"/>
          </p:cNvCxnSpPr>
          <p:nvPr/>
        </p:nvCxnSpPr>
        <p:spPr>
          <a:xfrm flipH="1" flipV="1">
            <a:off x="2819400" y="4573489"/>
            <a:ext cx="2759363" cy="22942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4343400" y="5446295"/>
            <a:ext cx="1660236" cy="1397000"/>
            <a:chOff x="5403273" y="1200727"/>
            <a:chExt cx="1660236" cy="1397000"/>
          </a:xfrm>
        </p:grpSpPr>
        <p:grpSp>
          <p:nvGrpSpPr>
            <p:cNvPr id="73" name="Group 72"/>
            <p:cNvGrpSpPr/>
            <p:nvPr/>
          </p:nvGrpSpPr>
          <p:grpSpPr>
            <a:xfrm>
              <a:off x="5403273" y="1200727"/>
              <a:ext cx="1660236" cy="1397000"/>
              <a:chOff x="5403273" y="1200727"/>
              <a:chExt cx="1660236" cy="1397000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5403273" y="1200727"/>
                <a:ext cx="1405847" cy="1397000"/>
              </a:xfrm>
              <a:custGeom>
                <a:avLst/>
                <a:gdLst>
                  <a:gd name="connsiteX0" fmla="*/ 184727 w 1405847"/>
                  <a:gd name="connsiteY0" fmla="*/ 80818 h 1397000"/>
                  <a:gd name="connsiteX1" fmla="*/ 219363 w 1405847"/>
                  <a:gd name="connsiteY1" fmla="*/ 184728 h 1397000"/>
                  <a:gd name="connsiteX2" fmla="*/ 288636 w 1405847"/>
                  <a:gd name="connsiteY2" fmla="*/ 300182 h 1397000"/>
                  <a:gd name="connsiteX3" fmla="*/ 323272 w 1405847"/>
                  <a:gd name="connsiteY3" fmla="*/ 334818 h 1397000"/>
                  <a:gd name="connsiteX4" fmla="*/ 242454 w 1405847"/>
                  <a:gd name="connsiteY4" fmla="*/ 392546 h 1397000"/>
                  <a:gd name="connsiteX5" fmla="*/ 207818 w 1405847"/>
                  <a:gd name="connsiteY5" fmla="*/ 404091 h 1397000"/>
                  <a:gd name="connsiteX6" fmla="*/ 173182 w 1405847"/>
                  <a:gd name="connsiteY6" fmla="*/ 415637 h 1397000"/>
                  <a:gd name="connsiteX7" fmla="*/ 150091 w 1405847"/>
                  <a:gd name="connsiteY7" fmla="*/ 450273 h 1397000"/>
                  <a:gd name="connsiteX8" fmla="*/ 127000 w 1405847"/>
                  <a:gd name="connsiteY8" fmla="*/ 531091 h 1397000"/>
                  <a:gd name="connsiteX9" fmla="*/ 103909 w 1405847"/>
                  <a:gd name="connsiteY9" fmla="*/ 565728 h 1397000"/>
                  <a:gd name="connsiteX10" fmla="*/ 92363 w 1405847"/>
                  <a:gd name="connsiteY10" fmla="*/ 611909 h 1397000"/>
                  <a:gd name="connsiteX11" fmla="*/ 69272 w 1405847"/>
                  <a:gd name="connsiteY11" fmla="*/ 669637 h 1397000"/>
                  <a:gd name="connsiteX12" fmla="*/ 57727 w 1405847"/>
                  <a:gd name="connsiteY12" fmla="*/ 750455 h 1397000"/>
                  <a:gd name="connsiteX13" fmla="*/ 46182 w 1405847"/>
                  <a:gd name="connsiteY13" fmla="*/ 785091 h 1397000"/>
                  <a:gd name="connsiteX14" fmla="*/ 23091 w 1405847"/>
                  <a:gd name="connsiteY14" fmla="*/ 889000 h 1397000"/>
                  <a:gd name="connsiteX15" fmla="*/ 0 w 1405847"/>
                  <a:gd name="connsiteY15" fmla="*/ 935182 h 1397000"/>
                  <a:gd name="connsiteX16" fmla="*/ 11545 w 1405847"/>
                  <a:gd name="connsiteY16" fmla="*/ 1108364 h 1397000"/>
                  <a:gd name="connsiteX17" fmla="*/ 23091 w 1405847"/>
                  <a:gd name="connsiteY17" fmla="*/ 1143000 h 1397000"/>
                  <a:gd name="connsiteX18" fmla="*/ 103909 w 1405847"/>
                  <a:gd name="connsiteY18" fmla="*/ 1189182 h 1397000"/>
                  <a:gd name="connsiteX19" fmla="*/ 150091 w 1405847"/>
                  <a:gd name="connsiteY19" fmla="*/ 1235364 h 1397000"/>
                  <a:gd name="connsiteX20" fmla="*/ 184727 w 1405847"/>
                  <a:gd name="connsiteY20" fmla="*/ 1270000 h 1397000"/>
                  <a:gd name="connsiteX21" fmla="*/ 219363 w 1405847"/>
                  <a:gd name="connsiteY21" fmla="*/ 1293091 h 1397000"/>
                  <a:gd name="connsiteX22" fmla="*/ 311727 w 1405847"/>
                  <a:gd name="connsiteY22" fmla="*/ 1316182 h 1397000"/>
                  <a:gd name="connsiteX23" fmla="*/ 415636 w 1405847"/>
                  <a:gd name="connsiteY23" fmla="*/ 1350818 h 1397000"/>
                  <a:gd name="connsiteX24" fmla="*/ 496454 w 1405847"/>
                  <a:gd name="connsiteY24" fmla="*/ 1373909 h 1397000"/>
                  <a:gd name="connsiteX25" fmla="*/ 681182 w 1405847"/>
                  <a:gd name="connsiteY25" fmla="*/ 1397000 h 1397000"/>
                  <a:gd name="connsiteX26" fmla="*/ 1108363 w 1405847"/>
                  <a:gd name="connsiteY26" fmla="*/ 1385455 h 1397000"/>
                  <a:gd name="connsiteX27" fmla="*/ 1212272 w 1405847"/>
                  <a:gd name="connsiteY27" fmla="*/ 1350818 h 1397000"/>
                  <a:gd name="connsiteX28" fmla="*/ 1246909 w 1405847"/>
                  <a:gd name="connsiteY28" fmla="*/ 1316182 h 1397000"/>
                  <a:gd name="connsiteX29" fmla="*/ 1281545 w 1405847"/>
                  <a:gd name="connsiteY29" fmla="*/ 1293091 h 1397000"/>
                  <a:gd name="connsiteX30" fmla="*/ 1316182 w 1405847"/>
                  <a:gd name="connsiteY30" fmla="*/ 1223818 h 1397000"/>
                  <a:gd name="connsiteX31" fmla="*/ 1350818 w 1405847"/>
                  <a:gd name="connsiteY31" fmla="*/ 1154546 h 1397000"/>
                  <a:gd name="connsiteX32" fmla="*/ 1362363 w 1405847"/>
                  <a:gd name="connsiteY32" fmla="*/ 1119909 h 1397000"/>
                  <a:gd name="connsiteX33" fmla="*/ 1397000 w 1405847"/>
                  <a:gd name="connsiteY33" fmla="*/ 1096818 h 1397000"/>
                  <a:gd name="connsiteX34" fmla="*/ 1362363 w 1405847"/>
                  <a:gd name="connsiteY34" fmla="*/ 842818 h 1397000"/>
                  <a:gd name="connsiteX35" fmla="*/ 1327727 w 1405847"/>
                  <a:gd name="connsiteY35" fmla="*/ 727364 h 1397000"/>
                  <a:gd name="connsiteX36" fmla="*/ 1304636 w 1405847"/>
                  <a:gd name="connsiteY36" fmla="*/ 692728 h 1397000"/>
                  <a:gd name="connsiteX37" fmla="*/ 1270000 w 1405847"/>
                  <a:gd name="connsiteY37" fmla="*/ 600364 h 1397000"/>
                  <a:gd name="connsiteX38" fmla="*/ 1246909 w 1405847"/>
                  <a:gd name="connsiteY38" fmla="*/ 531091 h 1397000"/>
                  <a:gd name="connsiteX39" fmla="*/ 1166091 w 1405847"/>
                  <a:gd name="connsiteY39" fmla="*/ 427182 h 1397000"/>
                  <a:gd name="connsiteX40" fmla="*/ 1085272 w 1405847"/>
                  <a:gd name="connsiteY40" fmla="*/ 404091 h 1397000"/>
                  <a:gd name="connsiteX41" fmla="*/ 1016000 w 1405847"/>
                  <a:gd name="connsiteY41" fmla="*/ 381000 h 1397000"/>
                  <a:gd name="connsiteX42" fmla="*/ 958272 w 1405847"/>
                  <a:gd name="connsiteY42" fmla="*/ 357909 h 1397000"/>
                  <a:gd name="connsiteX43" fmla="*/ 865909 w 1405847"/>
                  <a:gd name="connsiteY43" fmla="*/ 346364 h 1397000"/>
                  <a:gd name="connsiteX44" fmla="*/ 889000 w 1405847"/>
                  <a:gd name="connsiteY44" fmla="*/ 311728 h 1397000"/>
                  <a:gd name="connsiteX45" fmla="*/ 969818 w 1405847"/>
                  <a:gd name="connsiteY45" fmla="*/ 288637 h 1397000"/>
                  <a:gd name="connsiteX46" fmla="*/ 1039091 w 1405847"/>
                  <a:gd name="connsiteY46" fmla="*/ 265546 h 1397000"/>
                  <a:gd name="connsiteX47" fmla="*/ 1050636 w 1405847"/>
                  <a:gd name="connsiteY47" fmla="*/ 230909 h 1397000"/>
                  <a:gd name="connsiteX48" fmla="*/ 1108363 w 1405847"/>
                  <a:gd name="connsiteY48" fmla="*/ 161637 h 1397000"/>
                  <a:gd name="connsiteX49" fmla="*/ 1131454 w 1405847"/>
                  <a:gd name="connsiteY49" fmla="*/ 92364 h 1397000"/>
                  <a:gd name="connsiteX50" fmla="*/ 1119909 w 1405847"/>
                  <a:gd name="connsiteY50" fmla="*/ 46182 h 1397000"/>
                  <a:gd name="connsiteX51" fmla="*/ 1050636 w 1405847"/>
                  <a:gd name="connsiteY51" fmla="*/ 23091 h 1397000"/>
                  <a:gd name="connsiteX52" fmla="*/ 969818 w 1405847"/>
                  <a:gd name="connsiteY52" fmla="*/ 34637 h 1397000"/>
                  <a:gd name="connsiteX53" fmla="*/ 935182 w 1405847"/>
                  <a:gd name="connsiteY53" fmla="*/ 57728 h 1397000"/>
                  <a:gd name="connsiteX54" fmla="*/ 900545 w 1405847"/>
                  <a:gd name="connsiteY54" fmla="*/ 69273 h 1397000"/>
                  <a:gd name="connsiteX55" fmla="*/ 819727 w 1405847"/>
                  <a:gd name="connsiteY55" fmla="*/ 34637 h 1397000"/>
                  <a:gd name="connsiteX56" fmla="*/ 750454 w 1405847"/>
                  <a:gd name="connsiteY56" fmla="*/ 0 h 1397000"/>
                  <a:gd name="connsiteX57" fmla="*/ 669636 w 1405847"/>
                  <a:gd name="connsiteY57" fmla="*/ 11546 h 1397000"/>
                  <a:gd name="connsiteX58" fmla="*/ 646545 w 1405847"/>
                  <a:gd name="connsiteY58" fmla="*/ 46182 h 1397000"/>
                  <a:gd name="connsiteX59" fmla="*/ 611909 w 1405847"/>
                  <a:gd name="connsiteY59" fmla="*/ 69273 h 1397000"/>
                  <a:gd name="connsiteX60" fmla="*/ 484909 w 1405847"/>
                  <a:gd name="connsiteY60" fmla="*/ 34637 h 1397000"/>
                  <a:gd name="connsiteX61" fmla="*/ 473363 w 1405847"/>
                  <a:gd name="connsiteY61" fmla="*/ 0 h 1397000"/>
                  <a:gd name="connsiteX62" fmla="*/ 392545 w 1405847"/>
                  <a:gd name="connsiteY62" fmla="*/ 11546 h 1397000"/>
                  <a:gd name="connsiteX63" fmla="*/ 381000 w 1405847"/>
                  <a:gd name="connsiteY63" fmla="*/ 46182 h 1397000"/>
                  <a:gd name="connsiteX64" fmla="*/ 357909 w 1405847"/>
                  <a:gd name="connsiteY64" fmla="*/ 80818 h 1397000"/>
                  <a:gd name="connsiteX65" fmla="*/ 311727 w 1405847"/>
                  <a:gd name="connsiteY65" fmla="*/ 69273 h 1397000"/>
                  <a:gd name="connsiteX66" fmla="*/ 184727 w 1405847"/>
                  <a:gd name="connsiteY66" fmla="*/ 69273 h 1397000"/>
                  <a:gd name="connsiteX67" fmla="*/ 184727 w 1405847"/>
                  <a:gd name="connsiteY67" fmla="*/ 80818 h 139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405847" h="1397000">
                    <a:moveTo>
                      <a:pt x="184727" y="80818"/>
                    </a:moveTo>
                    <a:cubicBezTo>
                      <a:pt x="190500" y="100060"/>
                      <a:pt x="203035" y="152072"/>
                      <a:pt x="219363" y="184728"/>
                    </a:cubicBezTo>
                    <a:cubicBezTo>
                      <a:pt x="237584" y="221169"/>
                      <a:pt x="260773" y="272319"/>
                      <a:pt x="288636" y="300182"/>
                    </a:cubicBezTo>
                    <a:lnTo>
                      <a:pt x="323272" y="334818"/>
                    </a:lnTo>
                    <a:cubicBezTo>
                      <a:pt x="304030" y="392546"/>
                      <a:pt x="323273" y="365607"/>
                      <a:pt x="242454" y="392546"/>
                    </a:cubicBezTo>
                    <a:lnTo>
                      <a:pt x="207818" y="404091"/>
                    </a:lnTo>
                    <a:lnTo>
                      <a:pt x="173182" y="415637"/>
                    </a:lnTo>
                    <a:cubicBezTo>
                      <a:pt x="165485" y="427182"/>
                      <a:pt x="155557" y="437519"/>
                      <a:pt x="150091" y="450273"/>
                    </a:cubicBezTo>
                    <a:cubicBezTo>
                      <a:pt x="127899" y="502054"/>
                      <a:pt x="149464" y="486162"/>
                      <a:pt x="127000" y="531091"/>
                    </a:cubicBezTo>
                    <a:cubicBezTo>
                      <a:pt x="120794" y="543502"/>
                      <a:pt x="111606" y="554182"/>
                      <a:pt x="103909" y="565728"/>
                    </a:cubicBezTo>
                    <a:cubicBezTo>
                      <a:pt x="100060" y="581122"/>
                      <a:pt x="97381" y="596856"/>
                      <a:pt x="92363" y="611909"/>
                    </a:cubicBezTo>
                    <a:cubicBezTo>
                      <a:pt x="85809" y="631570"/>
                      <a:pt x="74298" y="649531"/>
                      <a:pt x="69272" y="669637"/>
                    </a:cubicBezTo>
                    <a:cubicBezTo>
                      <a:pt x="62672" y="696037"/>
                      <a:pt x="63064" y="723771"/>
                      <a:pt x="57727" y="750455"/>
                    </a:cubicBezTo>
                    <a:cubicBezTo>
                      <a:pt x="55340" y="762389"/>
                      <a:pt x="49134" y="773285"/>
                      <a:pt x="46182" y="785091"/>
                    </a:cubicBezTo>
                    <a:cubicBezTo>
                      <a:pt x="40699" y="807025"/>
                      <a:pt x="31976" y="865305"/>
                      <a:pt x="23091" y="889000"/>
                    </a:cubicBezTo>
                    <a:cubicBezTo>
                      <a:pt x="17048" y="905115"/>
                      <a:pt x="7697" y="919788"/>
                      <a:pt x="0" y="935182"/>
                    </a:cubicBezTo>
                    <a:cubicBezTo>
                      <a:pt x="3848" y="992909"/>
                      <a:pt x="5156" y="1050862"/>
                      <a:pt x="11545" y="1108364"/>
                    </a:cubicBezTo>
                    <a:cubicBezTo>
                      <a:pt x="12889" y="1120459"/>
                      <a:pt x="15488" y="1133497"/>
                      <a:pt x="23091" y="1143000"/>
                    </a:cubicBezTo>
                    <a:cubicBezTo>
                      <a:pt x="33971" y="1156600"/>
                      <a:pt x="92545" y="1183500"/>
                      <a:pt x="103909" y="1189182"/>
                    </a:cubicBezTo>
                    <a:cubicBezTo>
                      <a:pt x="125899" y="1255155"/>
                      <a:pt x="97312" y="1200178"/>
                      <a:pt x="150091" y="1235364"/>
                    </a:cubicBezTo>
                    <a:cubicBezTo>
                      <a:pt x="163676" y="1244421"/>
                      <a:pt x="172184" y="1259547"/>
                      <a:pt x="184727" y="1270000"/>
                    </a:cubicBezTo>
                    <a:cubicBezTo>
                      <a:pt x="195387" y="1278883"/>
                      <a:pt x="206952" y="1286885"/>
                      <a:pt x="219363" y="1293091"/>
                    </a:cubicBezTo>
                    <a:cubicBezTo>
                      <a:pt x="243033" y="1304926"/>
                      <a:pt x="289767" y="1311790"/>
                      <a:pt x="311727" y="1316182"/>
                    </a:cubicBezTo>
                    <a:cubicBezTo>
                      <a:pt x="371988" y="1356357"/>
                      <a:pt x="322305" y="1330078"/>
                      <a:pt x="415636" y="1350818"/>
                    </a:cubicBezTo>
                    <a:cubicBezTo>
                      <a:pt x="480207" y="1365167"/>
                      <a:pt x="419062" y="1362300"/>
                      <a:pt x="496454" y="1373909"/>
                    </a:cubicBezTo>
                    <a:cubicBezTo>
                      <a:pt x="557823" y="1383114"/>
                      <a:pt x="681182" y="1397000"/>
                      <a:pt x="681182" y="1397000"/>
                    </a:cubicBezTo>
                    <a:cubicBezTo>
                      <a:pt x="823576" y="1393152"/>
                      <a:pt x="966079" y="1392230"/>
                      <a:pt x="1108363" y="1385455"/>
                    </a:cubicBezTo>
                    <a:cubicBezTo>
                      <a:pt x="1142558" y="1383827"/>
                      <a:pt x="1183980" y="1371027"/>
                      <a:pt x="1212272" y="1350818"/>
                    </a:cubicBezTo>
                    <a:cubicBezTo>
                      <a:pt x="1225558" y="1341328"/>
                      <a:pt x="1234366" y="1326635"/>
                      <a:pt x="1246909" y="1316182"/>
                    </a:cubicBezTo>
                    <a:cubicBezTo>
                      <a:pt x="1257569" y="1307299"/>
                      <a:pt x="1270000" y="1300788"/>
                      <a:pt x="1281545" y="1293091"/>
                    </a:cubicBezTo>
                    <a:cubicBezTo>
                      <a:pt x="1310568" y="1206026"/>
                      <a:pt x="1271416" y="1313351"/>
                      <a:pt x="1316182" y="1223818"/>
                    </a:cubicBezTo>
                    <a:cubicBezTo>
                      <a:pt x="1363979" y="1128223"/>
                      <a:pt x="1284645" y="1253804"/>
                      <a:pt x="1350818" y="1154546"/>
                    </a:cubicBezTo>
                    <a:cubicBezTo>
                      <a:pt x="1354666" y="1143000"/>
                      <a:pt x="1354760" y="1129412"/>
                      <a:pt x="1362363" y="1119909"/>
                    </a:cubicBezTo>
                    <a:cubicBezTo>
                      <a:pt x="1371031" y="1109074"/>
                      <a:pt x="1395619" y="1110625"/>
                      <a:pt x="1397000" y="1096818"/>
                    </a:cubicBezTo>
                    <a:cubicBezTo>
                      <a:pt x="1413667" y="930151"/>
                      <a:pt x="1409246" y="936584"/>
                      <a:pt x="1362363" y="842818"/>
                    </a:cubicBezTo>
                    <a:cubicBezTo>
                      <a:pt x="1355909" y="817001"/>
                      <a:pt x="1338971" y="744230"/>
                      <a:pt x="1327727" y="727364"/>
                    </a:cubicBezTo>
                    <a:lnTo>
                      <a:pt x="1304636" y="692728"/>
                    </a:lnTo>
                    <a:cubicBezTo>
                      <a:pt x="1270335" y="589819"/>
                      <a:pt x="1325203" y="752171"/>
                      <a:pt x="1270000" y="600364"/>
                    </a:cubicBezTo>
                    <a:cubicBezTo>
                      <a:pt x="1261682" y="577489"/>
                      <a:pt x="1260410" y="551343"/>
                      <a:pt x="1246909" y="531091"/>
                    </a:cubicBezTo>
                    <a:cubicBezTo>
                      <a:pt x="1228561" y="503569"/>
                      <a:pt x="1198646" y="448885"/>
                      <a:pt x="1166091" y="427182"/>
                    </a:cubicBezTo>
                    <a:cubicBezTo>
                      <a:pt x="1155512" y="420130"/>
                      <a:pt x="1092265" y="406189"/>
                      <a:pt x="1085272" y="404091"/>
                    </a:cubicBezTo>
                    <a:cubicBezTo>
                      <a:pt x="1061959" y="397097"/>
                      <a:pt x="1038874" y="389318"/>
                      <a:pt x="1016000" y="381000"/>
                    </a:cubicBezTo>
                    <a:cubicBezTo>
                      <a:pt x="996523" y="373917"/>
                      <a:pt x="978466" y="362569"/>
                      <a:pt x="958272" y="357909"/>
                    </a:cubicBezTo>
                    <a:cubicBezTo>
                      <a:pt x="928039" y="350932"/>
                      <a:pt x="896697" y="350212"/>
                      <a:pt x="865909" y="346364"/>
                    </a:cubicBezTo>
                    <a:cubicBezTo>
                      <a:pt x="873606" y="334819"/>
                      <a:pt x="878165" y="320396"/>
                      <a:pt x="889000" y="311728"/>
                    </a:cubicBezTo>
                    <a:cubicBezTo>
                      <a:pt x="896763" y="305518"/>
                      <a:pt x="966495" y="289634"/>
                      <a:pt x="969818" y="288637"/>
                    </a:cubicBezTo>
                    <a:cubicBezTo>
                      <a:pt x="993132" y="281643"/>
                      <a:pt x="1039091" y="265546"/>
                      <a:pt x="1039091" y="265546"/>
                    </a:cubicBezTo>
                    <a:cubicBezTo>
                      <a:pt x="1042939" y="254000"/>
                      <a:pt x="1043885" y="241035"/>
                      <a:pt x="1050636" y="230909"/>
                    </a:cubicBezTo>
                    <a:cubicBezTo>
                      <a:pt x="1086888" y="176530"/>
                      <a:pt x="1083180" y="218299"/>
                      <a:pt x="1108363" y="161637"/>
                    </a:cubicBezTo>
                    <a:cubicBezTo>
                      <a:pt x="1118248" y="139395"/>
                      <a:pt x="1131454" y="92364"/>
                      <a:pt x="1131454" y="92364"/>
                    </a:cubicBezTo>
                    <a:cubicBezTo>
                      <a:pt x="1127606" y="76970"/>
                      <a:pt x="1131957" y="56509"/>
                      <a:pt x="1119909" y="46182"/>
                    </a:cubicBezTo>
                    <a:cubicBezTo>
                      <a:pt x="1101429" y="30342"/>
                      <a:pt x="1050636" y="23091"/>
                      <a:pt x="1050636" y="23091"/>
                    </a:cubicBezTo>
                    <a:cubicBezTo>
                      <a:pt x="1023697" y="26940"/>
                      <a:pt x="995883" y="26817"/>
                      <a:pt x="969818" y="34637"/>
                    </a:cubicBezTo>
                    <a:cubicBezTo>
                      <a:pt x="956527" y="38624"/>
                      <a:pt x="947593" y="51523"/>
                      <a:pt x="935182" y="57728"/>
                    </a:cubicBezTo>
                    <a:cubicBezTo>
                      <a:pt x="924297" y="63171"/>
                      <a:pt x="912091" y="65425"/>
                      <a:pt x="900545" y="69273"/>
                    </a:cubicBezTo>
                    <a:cubicBezTo>
                      <a:pt x="804435" y="45247"/>
                      <a:pt x="899454" y="74502"/>
                      <a:pt x="819727" y="34637"/>
                    </a:cubicBezTo>
                    <a:cubicBezTo>
                      <a:pt x="724122" y="-13167"/>
                      <a:pt x="849725" y="66179"/>
                      <a:pt x="750454" y="0"/>
                    </a:cubicBezTo>
                    <a:cubicBezTo>
                      <a:pt x="723515" y="3849"/>
                      <a:pt x="694503" y="494"/>
                      <a:pt x="669636" y="11546"/>
                    </a:cubicBezTo>
                    <a:cubicBezTo>
                      <a:pt x="656956" y="17182"/>
                      <a:pt x="656357" y="36370"/>
                      <a:pt x="646545" y="46182"/>
                    </a:cubicBezTo>
                    <a:cubicBezTo>
                      <a:pt x="636733" y="55994"/>
                      <a:pt x="623454" y="61576"/>
                      <a:pt x="611909" y="69273"/>
                    </a:cubicBezTo>
                    <a:cubicBezTo>
                      <a:pt x="575867" y="64768"/>
                      <a:pt x="514016" y="71021"/>
                      <a:pt x="484909" y="34637"/>
                    </a:cubicBezTo>
                    <a:cubicBezTo>
                      <a:pt x="477306" y="25134"/>
                      <a:pt x="477212" y="11546"/>
                      <a:pt x="473363" y="0"/>
                    </a:cubicBezTo>
                    <a:cubicBezTo>
                      <a:pt x="446424" y="3849"/>
                      <a:pt x="416885" y="-624"/>
                      <a:pt x="392545" y="11546"/>
                    </a:cubicBezTo>
                    <a:cubicBezTo>
                      <a:pt x="381660" y="16989"/>
                      <a:pt x="386443" y="35297"/>
                      <a:pt x="381000" y="46182"/>
                    </a:cubicBezTo>
                    <a:cubicBezTo>
                      <a:pt x="374795" y="58593"/>
                      <a:pt x="365606" y="69273"/>
                      <a:pt x="357909" y="80818"/>
                    </a:cubicBezTo>
                    <a:cubicBezTo>
                      <a:pt x="342515" y="76970"/>
                      <a:pt x="326984" y="73632"/>
                      <a:pt x="311727" y="69273"/>
                    </a:cubicBezTo>
                    <a:cubicBezTo>
                      <a:pt x="266796" y="56436"/>
                      <a:pt x="240368" y="34498"/>
                      <a:pt x="184727" y="69273"/>
                    </a:cubicBezTo>
                    <a:cubicBezTo>
                      <a:pt x="171673" y="77432"/>
                      <a:pt x="178954" y="61576"/>
                      <a:pt x="184727" y="80818"/>
                    </a:cubicBezTo>
                    <a:close/>
                  </a:path>
                </a:pathLst>
              </a:custGeom>
              <a:noFill/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2"/>
                    </a:solidFill>
                  </a:ln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738091" y="1547091"/>
                <a:ext cx="565727" cy="104152"/>
              </a:xfrm>
              <a:custGeom>
                <a:avLst/>
                <a:gdLst>
                  <a:gd name="connsiteX0" fmla="*/ 0 w 565727"/>
                  <a:gd name="connsiteY0" fmla="*/ 23091 h 104152"/>
                  <a:gd name="connsiteX1" fmla="*/ 254000 w 565727"/>
                  <a:gd name="connsiteY1" fmla="*/ 103909 h 104152"/>
                  <a:gd name="connsiteX2" fmla="*/ 565727 w 565727"/>
                  <a:gd name="connsiteY2" fmla="*/ 0 h 10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5727" h="104152">
                    <a:moveTo>
                      <a:pt x="0" y="23091"/>
                    </a:moveTo>
                    <a:cubicBezTo>
                      <a:pt x="79856" y="65424"/>
                      <a:pt x="159712" y="107757"/>
                      <a:pt x="254000" y="103909"/>
                    </a:cubicBezTo>
                    <a:cubicBezTo>
                      <a:pt x="348288" y="100061"/>
                      <a:pt x="565727" y="0"/>
                      <a:pt x="565727" y="0"/>
                    </a:cubicBez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6315364" y="1487900"/>
                <a:ext cx="623454" cy="128464"/>
              </a:xfrm>
              <a:custGeom>
                <a:avLst/>
                <a:gdLst>
                  <a:gd name="connsiteX0" fmla="*/ 0 w 623454"/>
                  <a:gd name="connsiteY0" fmla="*/ 70736 h 128464"/>
                  <a:gd name="connsiteX1" fmla="*/ 230909 w 623454"/>
                  <a:gd name="connsiteY1" fmla="*/ 1464 h 128464"/>
                  <a:gd name="connsiteX2" fmla="*/ 623454 w 623454"/>
                  <a:gd name="connsiteY2" fmla="*/ 128464 h 128464"/>
                  <a:gd name="connsiteX3" fmla="*/ 623454 w 623454"/>
                  <a:gd name="connsiteY3" fmla="*/ 128464 h 12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3454" h="128464">
                    <a:moveTo>
                      <a:pt x="0" y="70736"/>
                    </a:moveTo>
                    <a:cubicBezTo>
                      <a:pt x="63500" y="31289"/>
                      <a:pt x="127000" y="-8157"/>
                      <a:pt x="230909" y="1464"/>
                    </a:cubicBezTo>
                    <a:cubicBezTo>
                      <a:pt x="334818" y="11085"/>
                      <a:pt x="623454" y="128464"/>
                      <a:pt x="623454" y="128464"/>
                    </a:cubicBezTo>
                    <a:lnTo>
                      <a:pt x="623454" y="128464"/>
                    </a:ln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324600" y="1447800"/>
                <a:ext cx="738909" cy="92363"/>
              </a:xfrm>
              <a:custGeom>
                <a:avLst/>
                <a:gdLst>
                  <a:gd name="connsiteX0" fmla="*/ 0 w 738909"/>
                  <a:gd name="connsiteY0" fmla="*/ 92363 h 92363"/>
                  <a:gd name="connsiteX1" fmla="*/ 438727 w 738909"/>
                  <a:gd name="connsiteY1" fmla="*/ 0 h 92363"/>
                  <a:gd name="connsiteX2" fmla="*/ 738909 w 738909"/>
                  <a:gd name="connsiteY2" fmla="*/ 92363 h 92363"/>
                  <a:gd name="connsiteX3" fmla="*/ 738909 w 738909"/>
                  <a:gd name="connsiteY3" fmla="*/ 92363 h 9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09" h="92363">
                    <a:moveTo>
                      <a:pt x="0" y="92363"/>
                    </a:moveTo>
                    <a:cubicBezTo>
                      <a:pt x="157788" y="46181"/>
                      <a:pt x="315576" y="0"/>
                      <a:pt x="438727" y="0"/>
                    </a:cubicBezTo>
                    <a:cubicBezTo>
                      <a:pt x="561878" y="0"/>
                      <a:pt x="738909" y="92363"/>
                      <a:pt x="738909" y="92363"/>
                    </a:cubicBezTo>
                    <a:lnTo>
                      <a:pt x="738909" y="92363"/>
                    </a:lnTo>
                  </a:path>
                </a:pathLst>
              </a:cu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479473" y="1962727"/>
              <a:ext cx="139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504D"/>
                  </a:solidFill>
                  <a:latin typeface="Chalkboard"/>
                  <a:cs typeface="Chalkboard"/>
                </a:rPr>
                <a:t>Traversable</a:t>
              </a:r>
              <a:endParaRPr lang="en-US" dirty="0">
                <a:solidFill>
                  <a:srgbClr val="C0504D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79" name="Rounded Rectangle 47"/>
          <p:cNvSpPr/>
          <p:nvPr/>
        </p:nvSpPr>
        <p:spPr>
          <a:xfrm>
            <a:off x="1219200" y="4876800"/>
            <a:ext cx="1524000" cy="1016002"/>
          </a:xfrm>
          <a:custGeom>
            <a:avLst/>
            <a:gdLst/>
            <a:ahLst/>
            <a:cxnLst/>
            <a:rect l="l" t="t" r="r" b="b"/>
            <a:pathLst>
              <a:path w="1524000" h="406402">
                <a:moveTo>
                  <a:pt x="0" y="0"/>
                </a:moveTo>
                <a:cubicBezTo>
                  <a:pt x="0" y="56113"/>
                  <a:pt x="45489" y="101602"/>
                  <a:pt x="101602" y="101602"/>
                </a:cubicBezTo>
                <a:lnTo>
                  <a:pt x="1422398" y="101602"/>
                </a:lnTo>
                <a:cubicBezTo>
                  <a:pt x="1478511" y="101602"/>
                  <a:pt x="1524000" y="56113"/>
                  <a:pt x="1524000" y="0"/>
                </a:cubicBezTo>
                <a:lnTo>
                  <a:pt x="1524000" y="304800"/>
                </a:lnTo>
                <a:cubicBezTo>
                  <a:pt x="1524000" y="360913"/>
                  <a:pt x="1478511" y="406402"/>
                  <a:pt x="1422398" y="406402"/>
                </a:cubicBezTo>
                <a:lnTo>
                  <a:pt x="101602" y="406402"/>
                </a:lnTo>
                <a:cubicBezTo>
                  <a:pt x="45489" y="406402"/>
                  <a:pt x="0" y="360913"/>
                  <a:pt x="0" y="304800"/>
                </a:cubicBezTo>
                <a:close/>
              </a:path>
            </a:pathLst>
          </a:custGeom>
          <a:noFill/>
          <a:ln w="28575" cmpd="sng">
            <a:solidFill>
              <a:srgbClr val="C0504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ourier"/>
              <a:cs typeface="Courier"/>
            </a:endParaRPr>
          </a:p>
        </p:txBody>
      </p:sp>
      <p:cxnSp>
        <p:nvCxnSpPr>
          <p:cNvPr id="80" name="Straight Arrow Connector 79"/>
          <p:cNvCxnSpPr>
            <a:stCxn id="75" idx="13"/>
          </p:cNvCxnSpPr>
          <p:nvPr/>
        </p:nvCxnSpPr>
        <p:spPr>
          <a:xfrm flipH="1" flipV="1">
            <a:off x="2743200" y="5410200"/>
            <a:ext cx="1646382" cy="821186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  <p:bldP spid="53" grpId="0" animBg="1"/>
      <p:bldP spid="55" grpId="0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03981"/>
            <a:ext cx="5516772" cy="14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7735" r="4304"/>
          <a:stretch/>
        </p:blipFill>
        <p:spPr>
          <a:xfrm>
            <a:off x="457200" y="5229762"/>
            <a:ext cx="8565527" cy="146599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072" b="-305"/>
          <a:stretch/>
        </p:blipFill>
        <p:spPr>
          <a:xfrm>
            <a:off x="457200" y="1905000"/>
            <a:ext cx="8229600" cy="1217045"/>
          </a:xfrm>
        </p:spPr>
      </p:pic>
      <p:sp>
        <p:nvSpPr>
          <p:cNvPr id="5" name="TextBox 4"/>
          <p:cNvSpPr txBox="1"/>
          <p:nvPr/>
        </p:nvSpPr>
        <p:spPr>
          <a:xfrm>
            <a:off x="457200" y="3019205"/>
            <a:ext cx="3720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 lets store </a:t>
            </a:r>
            <a:r>
              <a:rPr lang="en-US" sz="3200" dirty="0" smtClean="0"/>
              <a:t>them</a:t>
            </a:r>
            <a:endParaRPr lang="en-US" sz="3200" dirty="0"/>
          </a:p>
        </p:txBody>
      </p:sp>
      <p:cxnSp>
        <p:nvCxnSpPr>
          <p:cNvPr id="10" name="Straight Connector 9"/>
          <p:cNvCxnSpPr>
            <a:stCxn id="11" idx="3"/>
            <a:endCxn id="12" idx="1"/>
          </p:cNvCxnSpPr>
          <p:nvPr/>
        </p:nvCxnSpPr>
        <p:spPr>
          <a:xfrm>
            <a:off x="5943600" y="1447800"/>
            <a:ext cx="838200" cy="38100"/>
          </a:xfrm>
          <a:prstGeom prst="line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24" name="Group 23"/>
          <p:cNvGrpSpPr/>
          <p:nvPr/>
        </p:nvGrpSpPr>
        <p:grpSpPr>
          <a:xfrm>
            <a:off x="4419600" y="1143000"/>
            <a:ext cx="1524000" cy="609600"/>
            <a:chOff x="3429000" y="1066800"/>
            <a:chExt cx="15240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3429000" y="1066800"/>
              <a:ext cx="1524000" cy="609600"/>
            </a:xfrm>
            <a:prstGeom prst="roundRect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accent2"/>
                  </a:solidFill>
                </a:ln>
                <a:solidFill>
                  <a:srgbClr val="C0504D"/>
                </a:solidFill>
                <a:effectLst/>
                <a:latin typeface="Courier"/>
                <a:cs typeface="Couri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1219200"/>
              <a:ext cx="800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504D"/>
                  </a:solidFill>
                  <a:latin typeface="Chalkboard"/>
                  <a:cs typeface="Chalkboard"/>
                </a:rPr>
                <a:t>Agent</a:t>
              </a:r>
              <a:endParaRPr lang="en-US" dirty="0">
                <a:solidFill>
                  <a:srgbClr val="C0504D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10400" y="3200400"/>
            <a:ext cx="1752600" cy="1066800"/>
            <a:chOff x="6781800" y="3200400"/>
            <a:chExt cx="1752600" cy="1066800"/>
          </a:xfrm>
        </p:grpSpPr>
        <p:sp>
          <p:nvSpPr>
            <p:cNvPr id="16" name="Can 15"/>
            <p:cNvSpPr/>
            <p:nvPr/>
          </p:nvSpPr>
          <p:spPr>
            <a:xfrm>
              <a:off x="6781800" y="3200400"/>
              <a:ext cx="1752600" cy="1066800"/>
            </a:xfrm>
            <a:prstGeom prst="can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  <a:solidFill>
                  <a:srgbClr val="C0504D"/>
                </a:solidFill>
                <a:effectLst/>
                <a:latin typeface="Courier"/>
                <a:cs typeface="Couri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2800" y="3657600"/>
              <a:ext cx="877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C0504D"/>
                  </a:solidFill>
                  <a:latin typeface="Chalkboard"/>
                  <a:cs typeface="Chalkboard"/>
                </a:defRPr>
              </a:lvl1pPr>
            </a:lstStyle>
            <a:p>
              <a:r>
                <a:rPr lang="en-US" dirty="0"/>
                <a:t>agents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34200" y="4800600"/>
            <a:ext cx="1752600" cy="1066800"/>
            <a:chOff x="6934200" y="4800600"/>
            <a:chExt cx="1752600" cy="1066800"/>
          </a:xfrm>
        </p:grpSpPr>
        <p:sp>
          <p:nvSpPr>
            <p:cNvPr id="19" name="Can 18"/>
            <p:cNvSpPr/>
            <p:nvPr/>
          </p:nvSpPr>
          <p:spPr>
            <a:xfrm>
              <a:off x="6934200" y="4800600"/>
              <a:ext cx="1752600" cy="1066800"/>
            </a:xfrm>
            <a:prstGeom prst="can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  <a:solidFill>
                  <a:srgbClr val="C0504D"/>
                </a:solidFill>
                <a:effectLst/>
                <a:latin typeface="Courier"/>
                <a:cs typeface="Couri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62800" y="525780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C0504D"/>
                  </a:solidFill>
                  <a:latin typeface="Chalkboard"/>
                  <a:cs typeface="Chalkboard"/>
                </a:defRPr>
              </a:lvl1pPr>
            </a:lstStyle>
            <a:p>
              <a:r>
                <a:rPr lang="en-US" dirty="0" smtClean="0"/>
                <a:t>properties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304800" y="2362200"/>
            <a:ext cx="807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781800" y="990600"/>
            <a:ext cx="1524000" cy="990600"/>
            <a:chOff x="6248400" y="914400"/>
            <a:chExt cx="1524000" cy="990600"/>
          </a:xfrm>
        </p:grpSpPr>
        <p:sp>
          <p:nvSpPr>
            <p:cNvPr id="12" name="Rounded Rectangle 11"/>
            <p:cNvSpPr/>
            <p:nvPr/>
          </p:nvSpPr>
          <p:spPr>
            <a:xfrm>
              <a:off x="6248400" y="914400"/>
              <a:ext cx="1524000" cy="990600"/>
            </a:xfrm>
            <a:prstGeom prst="roundRect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ourier"/>
                <a:cs typeface="Courie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2786" y="1371600"/>
              <a:ext cx="988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C0504D"/>
                  </a:solidFill>
                  <a:latin typeface="Chalkboard"/>
                  <a:cs typeface="Chalkboard"/>
                </a:defRPr>
              </a:lvl1pPr>
            </a:lstStyle>
            <a:p>
              <a:r>
                <a:rPr lang="en-US" dirty="0" err="1"/>
                <a:t>agentId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00800" y="990600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504D"/>
                  </a:solidFill>
                  <a:latin typeface="Chalkboard"/>
                  <a:cs typeface="Chalkboard"/>
                </a:rPr>
                <a:t>Property</a:t>
              </a:r>
              <a:endParaRPr lang="en-US" dirty="0">
                <a:solidFill>
                  <a:srgbClr val="C0504D"/>
                </a:solidFill>
                <a:latin typeface="Chalkboard"/>
                <a:cs typeface="Chalkboard"/>
              </a:endParaRPr>
            </a:p>
          </p:txBody>
        </p:sp>
      </p:grpSp>
      <p:cxnSp>
        <p:nvCxnSpPr>
          <p:cNvPr id="21" name="Straight Arrow Connector 20"/>
          <p:cNvCxnSpPr>
            <a:stCxn id="11" idx="2"/>
            <a:endCxn id="16" idx="2"/>
          </p:cNvCxnSpPr>
          <p:nvPr/>
        </p:nvCxnSpPr>
        <p:spPr>
          <a:xfrm>
            <a:off x="5181600" y="1752600"/>
            <a:ext cx="1828800" cy="198120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2" idx="2"/>
            <a:endCxn id="19" idx="2"/>
          </p:cNvCxnSpPr>
          <p:nvPr/>
        </p:nvCxnSpPr>
        <p:spPr>
          <a:xfrm rot="5400000">
            <a:off x="5562600" y="3352800"/>
            <a:ext cx="3352800" cy="609600"/>
          </a:xfrm>
          <a:prstGeom prst="curvedConnector4">
            <a:avLst>
              <a:gd name="adj1" fmla="val 16907"/>
              <a:gd name="adj2" fmla="val 181061"/>
            </a:avLst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692" b="5892"/>
          <a:stretch/>
        </p:blipFill>
        <p:spPr>
          <a:xfrm>
            <a:off x="228600" y="1781441"/>
            <a:ext cx="6425616" cy="13427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34" y="3910156"/>
            <a:ext cx="7451867" cy="1467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990600"/>
            <a:ext cx="310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Getting things from our store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715000" y="2819400"/>
            <a:ext cx="3086066" cy="457199"/>
          </a:xfrm>
          <a:prstGeom prst="wedgeRoundRectCallout">
            <a:avLst>
              <a:gd name="adj1" fmla="val -104200"/>
              <a:gd name="adj2" fmla="val -100636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error if we didn’t find it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86400" y="1295400"/>
            <a:ext cx="3086066" cy="457199"/>
          </a:xfrm>
          <a:prstGeom prst="wedgeRoundRectCallout">
            <a:avLst>
              <a:gd name="adj1" fmla="val -177901"/>
              <a:gd name="adj2" fmla="val 81182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g</a:t>
            </a:r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et the agent with this id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34000" y="1905000"/>
            <a:ext cx="3695666" cy="457199"/>
          </a:xfrm>
          <a:prstGeom prst="wedgeRoundRectCallout">
            <a:avLst>
              <a:gd name="adj1" fmla="val -60270"/>
              <a:gd name="adj2" fmla="val -27403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we get back the agent or an error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876800" y="3505200"/>
            <a:ext cx="3086066" cy="457199"/>
          </a:xfrm>
          <a:prstGeom prst="wedgeRoundRectCallout">
            <a:avLst>
              <a:gd name="adj1" fmla="val -100833"/>
              <a:gd name="adj2" fmla="val -201646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return the agent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8010"/>
            <a:ext cx="8229600" cy="4525963"/>
          </a:xfrm>
        </p:spPr>
        <p:txBody>
          <a:bodyPr/>
          <a:lstStyle/>
          <a:p>
            <a:r>
              <a:rPr lang="en-US" dirty="0" smtClean="0"/>
              <a:t>Given the agent id tell me </a:t>
            </a:r>
            <a:r>
              <a:rPr lang="en-US" dirty="0" smtClean="0"/>
              <a:t>the </a:t>
            </a:r>
            <a:r>
              <a:rPr lang="en-US" dirty="0" smtClean="0"/>
              <a:t>agent’s </a:t>
            </a:r>
            <a:r>
              <a:rPr lang="en-US" dirty="0" smtClean="0"/>
              <a:t>name, or an error if no agent</a:t>
            </a:r>
          </a:p>
          <a:p>
            <a:pPr marL="457200" lvl="1" indent="0" algn="ctr">
              <a:buNone/>
            </a:pPr>
            <a:r>
              <a:rPr lang="en-US" i="1" dirty="0" smtClean="0"/>
              <a:t> </a:t>
            </a:r>
            <a:r>
              <a:rPr lang="en-US" sz="2000" dirty="0" err="1">
                <a:latin typeface="Courier New"/>
                <a:cs typeface="Courier New"/>
              </a:rPr>
              <a:t>s"The</a:t>
            </a:r>
            <a:r>
              <a:rPr lang="en-US" sz="2000" dirty="0">
                <a:latin typeface="Courier New"/>
                <a:cs typeface="Courier New"/>
              </a:rPr>
              <a:t> agent is ${</a:t>
            </a:r>
            <a:r>
              <a:rPr lang="en-US" sz="2000" dirty="0" err="1">
                <a:latin typeface="Courier New"/>
                <a:cs typeface="Courier New"/>
              </a:rPr>
              <a:t>agent.name</a:t>
            </a:r>
            <a:r>
              <a:rPr lang="en-US" sz="2000" dirty="0" smtClean="0">
                <a:latin typeface="Courier New"/>
                <a:cs typeface="Courier New"/>
              </a:rPr>
              <a:t>}”</a:t>
            </a:r>
          </a:p>
          <a:p>
            <a:pPr marL="457200" lvl="1" indent="0" algn="ctr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 algn="ctr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 algn="ctr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ErrorOr</a:t>
            </a:r>
            <a:r>
              <a:rPr lang="en-US" sz="2000" dirty="0" smtClean="0">
                <a:latin typeface="Courier New"/>
                <a:cs typeface="Courier New"/>
              </a:rPr>
              <a:t>[</a:t>
            </a:r>
            <a:r>
              <a:rPr lang="en-US" sz="2000" dirty="0" smtClean="0">
                <a:latin typeface="Courier New"/>
                <a:cs typeface="Courier New"/>
              </a:rPr>
              <a:t>A]: </a:t>
            </a:r>
            <a:r>
              <a:rPr lang="en-US" sz="2000" dirty="0" err="1" smtClean="0">
                <a:latin typeface="Courier New"/>
                <a:cs typeface="Courier New"/>
              </a:rPr>
              <a:t>def</a:t>
            </a:r>
            <a:r>
              <a:rPr lang="en-US" sz="2000" dirty="0" smtClean="0">
                <a:latin typeface="Courier New"/>
                <a:cs typeface="Courier New"/>
              </a:rPr>
              <a:t> map</a:t>
            </a:r>
            <a:r>
              <a:rPr lang="en-US" sz="2000" dirty="0">
                <a:latin typeface="Courier New"/>
                <a:cs typeface="Courier New"/>
              </a:rPr>
              <a:t>[B](g: A =&gt; B): </a:t>
            </a:r>
            <a:r>
              <a:rPr lang="en-US" sz="2000" dirty="0" err="1" smtClean="0">
                <a:latin typeface="Courier New"/>
                <a:cs typeface="Courier New"/>
              </a:rPr>
              <a:t>ErrorOr</a:t>
            </a:r>
            <a:r>
              <a:rPr lang="en-US" sz="2000" dirty="0" smtClean="0">
                <a:latin typeface="Courier New"/>
                <a:cs typeface="Courier New"/>
              </a:rPr>
              <a:t>[</a:t>
            </a:r>
            <a:r>
              <a:rPr lang="en-US" sz="2000" dirty="0" smtClean="0">
                <a:latin typeface="Courier New"/>
                <a:cs typeface="Courier New"/>
              </a:rPr>
              <a:t>B]</a:t>
            </a:r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4" b="6927"/>
          <a:stretch/>
        </p:blipFill>
        <p:spPr>
          <a:xfrm>
            <a:off x="938140" y="4984064"/>
            <a:ext cx="7351635" cy="1473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1275" y="5410200"/>
            <a:ext cx="5994941" cy="835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749852" y="-6977"/>
            <a:ext cx="4416674" cy="954987"/>
          </a:xfrm>
          <a:prstGeom prst="wedgeRoundRectCallout">
            <a:avLst>
              <a:gd name="adj1" fmla="val 34268"/>
              <a:gd name="adj2" fmla="val 160819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ErrorOr</a:t>
            </a:r>
            <a:r>
              <a:rPr lang="en-US" sz="20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[Agent] has a </a:t>
            </a:r>
            <a:r>
              <a:rPr lang="en-US" sz="2000" i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functor</a:t>
            </a:r>
            <a:endParaRPr lang="en-US" sz="2000" i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Look at the </a:t>
            </a:r>
            <a:r>
              <a:rPr lang="en-US" sz="20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map method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275" y="2558395"/>
            <a:ext cx="6172200" cy="4826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172200" y="304800"/>
            <a:ext cx="2858765" cy="656369"/>
          </a:xfrm>
          <a:prstGeom prst="wedgeRoundRectCallout">
            <a:avLst>
              <a:gd name="adj1" fmla="val 34268"/>
              <a:gd name="adj2" fmla="val 160819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Follow the types Sharon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0" y="3886200"/>
            <a:ext cx="1393637" cy="357209"/>
          </a:xfrm>
          <a:prstGeom prst="wedgeRoundRectCallout">
            <a:avLst>
              <a:gd name="adj1" fmla="val 104747"/>
              <a:gd name="adj2" fmla="val 77822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‘A’ is </a:t>
            </a:r>
            <a:r>
              <a:rPr lang="en-US" dirty="0">
                <a:solidFill>
                  <a:srgbClr val="C0504D"/>
                </a:solidFill>
                <a:latin typeface="Chalkboard"/>
                <a:cs typeface="Chalkboard"/>
              </a:rPr>
              <a:t>Agent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0312" y="2614340"/>
            <a:ext cx="2175993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66800" y="3271391"/>
            <a:ext cx="1789811" cy="386209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07761" y="3253071"/>
            <a:ext cx="1836797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619508" y="5103164"/>
            <a:ext cx="2103892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7446368" y="4648200"/>
            <a:ext cx="1697632" cy="522037"/>
          </a:xfrm>
          <a:prstGeom prst="wedgeRoundRectCallout">
            <a:avLst>
              <a:gd name="adj1" fmla="val -33093"/>
              <a:gd name="adj2" fmla="val -88781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‘B’ is String (agent name)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2400" y="0"/>
            <a:ext cx="77724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333F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Real world example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rot="19536380">
            <a:off x="8567008" y="1608460"/>
            <a:ext cx="1153982" cy="1890672"/>
            <a:chOff x="5722471" y="1843128"/>
            <a:chExt cx="1420937" cy="2489870"/>
          </a:xfrm>
        </p:grpSpPr>
        <p:sp>
          <p:nvSpPr>
            <p:cNvPr id="24" name="Oval 23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rapezoid 32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90600" y="4267200"/>
            <a:ext cx="175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[Agent]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724400"/>
            <a:ext cx="253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{</a:t>
            </a:r>
            <a:r>
              <a:rPr lang="en-US" dirty="0">
                <a:solidFill>
                  <a:srgbClr val="C0504D"/>
                </a:solidFill>
                <a:latin typeface="Chalkboard"/>
                <a:cs typeface="Chalkboard"/>
              </a:rPr>
              <a:t>agent =&gt; </a:t>
            </a:r>
            <a:r>
              <a:rPr lang="en-US" dirty="0" err="1">
                <a:solidFill>
                  <a:srgbClr val="C0504D"/>
                </a:solidFill>
                <a:latin typeface="Chalkboard"/>
                <a:cs typeface="Chalkboard"/>
              </a:rPr>
              <a:t>agent.name</a:t>
            </a:r>
            <a:r>
              <a:rPr lang="en-US" dirty="0">
                <a:solidFill>
                  <a:srgbClr val="C0504D"/>
                </a:solidFill>
                <a:latin typeface="Chalkboard"/>
                <a:cs typeface="Chalkboard"/>
              </a:rPr>
              <a:t>}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00800" y="4114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[String]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42" name="Curved Connector 41"/>
          <p:cNvCxnSpPr>
            <a:stCxn id="11" idx="1"/>
            <a:endCxn id="13" idx="0"/>
          </p:cNvCxnSpPr>
          <p:nvPr/>
        </p:nvCxnSpPr>
        <p:spPr>
          <a:xfrm rot="10800000" flipV="1">
            <a:off x="1866092" y="2827668"/>
            <a:ext cx="3414221" cy="1439532"/>
          </a:xfrm>
          <a:prstGeom prst="curvedConnector2">
            <a:avLst/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6" name="Curved Connector 45"/>
          <p:cNvCxnSpPr>
            <a:stCxn id="16" idx="0"/>
          </p:cNvCxnSpPr>
          <p:nvPr/>
        </p:nvCxnSpPr>
        <p:spPr>
          <a:xfrm rot="5400000" flipH="1" flipV="1">
            <a:off x="6575345" y="4591909"/>
            <a:ext cx="607364" cy="415146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9" name="TextBox 48"/>
          <p:cNvSpPr txBox="1"/>
          <p:nvPr/>
        </p:nvSpPr>
        <p:spPr>
          <a:xfrm>
            <a:off x="3810000" y="3886200"/>
            <a:ext cx="18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Agent </a:t>
            </a:r>
            <a:r>
              <a:rPr lang="en-US" dirty="0">
                <a:solidFill>
                  <a:srgbClr val="C0504D"/>
                </a:solidFill>
                <a:latin typeface="Chalkboard"/>
                <a:cs typeface="Chalkboard"/>
              </a:rPr>
              <a:t>=&gt; 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String 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50" name="Curved Connector 49"/>
          <p:cNvCxnSpPr>
            <a:stCxn id="49" idx="2"/>
            <a:endCxn id="18" idx="0"/>
          </p:cNvCxnSpPr>
          <p:nvPr/>
        </p:nvCxnSpPr>
        <p:spPr>
          <a:xfrm rot="5400000">
            <a:off x="4439147" y="4435969"/>
            <a:ext cx="468868" cy="107995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1" name="Curved Connector 50"/>
          <p:cNvCxnSpPr>
            <a:endCxn id="49" idx="0"/>
          </p:cNvCxnSpPr>
          <p:nvPr/>
        </p:nvCxnSpPr>
        <p:spPr>
          <a:xfrm rot="10800000" flipV="1">
            <a:off x="4727578" y="3581400"/>
            <a:ext cx="530222" cy="304800"/>
          </a:xfrm>
          <a:prstGeom prst="curvedConnector2">
            <a:avLst/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842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13" grpId="0"/>
      <p:bldP spid="1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818"/>
            <a:ext cx="8305800" cy="5302345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 smtClean="0"/>
              <a:t>have a property id, get me the agent for the property</a:t>
            </a:r>
          </a:p>
          <a:p>
            <a:pPr marL="0" indent="0">
              <a:buNone/>
            </a:pPr>
            <a:r>
              <a:rPr lang="en-US" sz="2000" i="1" dirty="0" smtClean="0"/>
              <a:t>“look up the property by id, and then use the resulting property's agent id to find the agent. If either of these lookups fail, give me the error”</a:t>
            </a:r>
          </a:p>
          <a:p>
            <a:pPr marL="0" indent="0" algn="ctr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 algn="ctr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 algn="ctr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Courier New"/>
                <a:cs typeface="Courier New"/>
              </a:rPr>
              <a:t>ErrorOr</a:t>
            </a:r>
            <a:r>
              <a:rPr lang="en-US" sz="1800" dirty="0" smtClean="0">
                <a:latin typeface="Courier New"/>
                <a:cs typeface="Courier New"/>
              </a:rPr>
              <a:t>[</a:t>
            </a:r>
            <a:r>
              <a:rPr lang="en-US" sz="1800" dirty="0" smtClean="0">
                <a:latin typeface="Courier New"/>
                <a:cs typeface="Courier New"/>
              </a:rPr>
              <a:t>A]: </a:t>
            </a:r>
            <a:r>
              <a:rPr lang="en-US" sz="1800" dirty="0" err="1" smtClean="0">
                <a:latin typeface="Courier New"/>
                <a:cs typeface="Courier New"/>
              </a:rPr>
              <a:t>def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flatMap</a:t>
            </a:r>
            <a:r>
              <a:rPr lang="en-US" sz="1800" dirty="0" smtClean="0">
                <a:latin typeface="Courier New"/>
                <a:cs typeface="Courier New"/>
              </a:rPr>
              <a:t>[B](g: A =&gt; </a:t>
            </a:r>
            <a:r>
              <a:rPr lang="en-US" sz="1800" dirty="0" err="1" smtClean="0">
                <a:latin typeface="Courier New"/>
                <a:cs typeface="Courier New"/>
              </a:rPr>
              <a:t>ErrorOr</a:t>
            </a:r>
            <a:r>
              <a:rPr lang="en-US" sz="1800" dirty="0" smtClean="0">
                <a:latin typeface="Courier New"/>
                <a:cs typeface="Courier New"/>
              </a:rPr>
              <a:t>[B])</a:t>
            </a:r>
            <a:r>
              <a:rPr lang="en-US" sz="1800" dirty="0" smtClean="0">
                <a:latin typeface="Courier New"/>
                <a:cs typeface="Courier New"/>
              </a:rPr>
              <a:t>:</a:t>
            </a:r>
            <a:r>
              <a:rPr lang="en-US" sz="1800" dirty="0" err="1" smtClean="0">
                <a:latin typeface="Courier New"/>
                <a:cs typeface="Courier New"/>
              </a:rPr>
              <a:t>ErrorOr</a:t>
            </a:r>
            <a:r>
              <a:rPr lang="en-US" sz="1800" dirty="0" smtClean="0">
                <a:latin typeface="Courier New"/>
                <a:cs typeface="Courier New"/>
              </a:rPr>
              <a:t>[B</a:t>
            </a:r>
            <a:r>
              <a:rPr lang="en-US" sz="1800" dirty="0" smtClean="0">
                <a:latin typeface="Courier New"/>
                <a:cs typeface="Courier New"/>
              </a:rPr>
              <a:t>]</a:t>
            </a:r>
            <a:endParaRPr lang="en-US" sz="1800" dirty="0" smtClean="0"/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73"/>
          <a:stretch/>
        </p:blipFill>
        <p:spPr>
          <a:xfrm>
            <a:off x="1676401" y="5029200"/>
            <a:ext cx="6324600" cy="12349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5486400"/>
            <a:ext cx="5994941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257800" y="-6977"/>
            <a:ext cx="3908726" cy="845177"/>
          </a:xfrm>
          <a:prstGeom prst="wedgeRoundRectCallout">
            <a:avLst>
              <a:gd name="adj1" fmla="val 45896"/>
              <a:gd name="adj2" fmla="val 151329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ErrorOr</a:t>
            </a:r>
            <a:r>
              <a:rPr lang="en-US" sz="20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[Agent] has a monad</a:t>
            </a:r>
          </a:p>
          <a:p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Look at the </a:t>
            </a:r>
            <a:r>
              <a:rPr lang="en-US" sz="2000" i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flatMap</a:t>
            </a:r>
            <a:r>
              <a:rPr lang="en-US" sz="20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method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" b="17877"/>
          <a:stretch/>
        </p:blipFill>
        <p:spPr>
          <a:xfrm>
            <a:off x="1005887" y="2971800"/>
            <a:ext cx="5922343" cy="381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" b="13350"/>
          <a:stretch/>
        </p:blipFill>
        <p:spPr>
          <a:xfrm>
            <a:off x="876300" y="2514600"/>
            <a:ext cx="6743700" cy="39224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34000" y="2514600"/>
            <a:ext cx="2927300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16042" y="4038600"/>
            <a:ext cx="1696007" cy="357209"/>
          </a:xfrm>
          <a:prstGeom prst="wedgeRoundRectCallout">
            <a:avLst>
              <a:gd name="adj1" fmla="val 46928"/>
              <a:gd name="adj2" fmla="val -107602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‘A’ is Property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" y="3505200"/>
            <a:ext cx="1789811" cy="386209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781800" y="3505200"/>
            <a:ext cx="1859492" cy="297666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943600" y="5105400"/>
            <a:ext cx="1661821" cy="340378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7620000" y="4191000"/>
            <a:ext cx="2068436" cy="357209"/>
          </a:xfrm>
          <a:prstGeom prst="wedgeRoundRectCallout">
            <a:avLst>
              <a:gd name="adj1" fmla="val -43272"/>
              <a:gd name="adj2" fmla="val -156833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‘B’ is Agent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19536380">
            <a:off x="8567008" y="1608460"/>
            <a:ext cx="1153982" cy="1890672"/>
            <a:chOff x="5722471" y="1843128"/>
            <a:chExt cx="1420937" cy="2489870"/>
          </a:xfrm>
        </p:grpSpPr>
        <p:sp>
          <p:nvSpPr>
            <p:cNvPr id="26" name="Oval 25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rapezoid 34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086600" y="4572000"/>
            <a:ext cx="175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[Agent]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42" name="Curved Connector 41"/>
          <p:cNvCxnSpPr>
            <a:stCxn id="19" idx="0"/>
            <a:endCxn id="41" idx="1"/>
          </p:cNvCxnSpPr>
          <p:nvPr/>
        </p:nvCxnSpPr>
        <p:spPr>
          <a:xfrm rot="5400000" flipH="1" flipV="1">
            <a:off x="6756188" y="4774989"/>
            <a:ext cx="348734" cy="312089"/>
          </a:xfrm>
          <a:prstGeom prst="curvedConnector2">
            <a:avLst/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3" name="TextBox 42"/>
          <p:cNvSpPr txBox="1"/>
          <p:nvPr/>
        </p:nvSpPr>
        <p:spPr>
          <a:xfrm>
            <a:off x="228600" y="4495800"/>
            <a:ext cx="206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[Property]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44" name="Curved Connector 43"/>
          <p:cNvCxnSpPr>
            <a:stCxn id="12" idx="1"/>
            <a:endCxn id="43" idx="0"/>
          </p:cNvCxnSpPr>
          <p:nvPr/>
        </p:nvCxnSpPr>
        <p:spPr>
          <a:xfrm rot="10800000" flipV="1">
            <a:off x="1262102" y="2727928"/>
            <a:ext cx="4071899" cy="1767872"/>
          </a:xfrm>
          <a:prstGeom prst="curvedConnector2">
            <a:avLst/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9" name="Curved Connector 48"/>
          <p:cNvCxnSpPr>
            <a:endCxn id="50" idx="1"/>
          </p:cNvCxnSpPr>
          <p:nvPr/>
        </p:nvCxnSpPr>
        <p:spPr>
          <a:xfrm rot="10800000" flipV="1">
            <a:off x="3657600" y="3886200"/>
            <a:ext cx="1981202" cy="260866"/>
          </a:xfrm>
          <a:prstGeom prst="curvedConnector3">
            <a:avLst>
              <a:gd name="adj1" fmla="val 111538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0" name="TextBox 49"/>
          <p:cNvSpPr txBox="1"/>
          <p:nvPr/>
        </p:nvSpPr>
        <p:spPr>
          <a:xfrm>
            <a:off x="3657600" y="3962400"/>
            <a:ext cx="30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Property =&gt; 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[Agent]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58" name="Curved Connector 57"/>
          <p:cNvCxnSpPr>
            <a:endCxn id="61" idx="0"/>
          </p:cNvCxnSpPr>
          <p:nvPr/>
        </p:nvCxnSpPr>
        <p:spPr>
          <a:xfrm rot="10800000" flipV="1">
            <a:off x="4771240" y="4343400"/>
            <a:ext cx="486560" cy="228600"/>
          </a:xfrm>
          <a:prstGeom prst="curvedConnector2">
            <a:avLst/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1" name="TextBox 60"/>
          <p:cNvSpPr txBox="1"/>
          <p:nvPr/>
        </p:nvSpPr>
        <p:spPr>
          <a:xfrm>
            <a:off x="2514600" y="4572000"/>
            <a:ext cx="45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{property =&gt; 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getAgent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(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property.agentId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)}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886200" y="3505200"/>
            <a:ext cx="2743200" cy="373866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3" grpId="0" animBg="1"/>
      <p:bldP spid="41" grpId="0"/>
      <p:bldP spid="43" grpId="0"/>
      <p:bldP spid="50" grpId="0"/>
      <p:bldP spid="61" grpId="0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list of agent ids, find the agents.  </a:t>
            </a:r>
            <a:r>
              <a:rPr lang="en-US" dirty="0" smtClean="0"/>
              <a:t>Tell me whether you found each one.</a:t>
            </a: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>
                <a:latin typeface="Courier New"/>
                <a:cs typeface="Courier New"/>
              </a:rPr>
              <a:t>Vector[A]: </a:t>
            </a:r>
            <a:r>
              <a:rPr lang="en-US" sz="2000" dirty="0" err="1" smtClean="0">
                <a:latin typeface="Courier New"/>
                <a:cs typeface="Courier New"/>
              </a:rPr>
              <a:t>def</a:t>
            </a:r>
            <a:r>
              <a:rPr lang="en-US" sz="2000" dirty="0" smtClean="0">
                <a:latin typeface="Courier New"/>
                <a:cs typeface="Courier New"/>
              </a:rPr>
              <a:t> map[B](g: A =&gt; B): Vector[B]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26333"/>
            <a:ext cx="8148740" cy="1099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9580" y="5467267"/>
            <a:ext cx="5994941" cy="835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749852" y="-6977"/>
            <a:ext cx="4416674" cy="954987"/>
          </a:xfrm>
          <a:prstGeom prst="wedgeRoundRectCallout">
            <a:avLst>
              <a:gd name="adj1" fmla="val 34268"/>
              <a:gd name="adj2" fmla="val 160819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Vector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000" i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] </a:t>
            </a:r>
            <a:r>
              <a:rPr lang="en-US" sz="20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has a </a:t>
            </a:r>
            <a:r>
              <a:rPr lang="en-US" sz="2000" i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Functor</a:t>
            </a:r>
            <a:r>
              <a:rPr lang="en-US" sz="20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instance. 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Look at the map method</a:t>
            </a:r>
            <a:endParaRPr lang="en-US" sz="2000" i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66458" y="5079320"/>
            <a:ext cx="1469375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4267200"/>
            <a:ext cx="1696007" cy="357209"/>
          </a:xfrm>
          <a:prstGeom prst="wedgeRoundRectCallout">
            <a:avLst>
              <a:gd name="adj1" fmla="val 75084"/>
              <a:gd name="adj2" fmla="val -220173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‘A’ is </a:t>
            </a:r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Int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2667000"/>
            <a:ext cx="1527750" cy="386209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324600" y="2667000"/>
            <a:ext cx="1527750" cy="386209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41508" y="5079320"/>
            <a:ext cx="2653165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6678470" y="4495800"/>
            <a:ext cx="2465530" cy="357209"/>
          </a:xfrm>
          <a:prstGeom prst="wedgeRoundRectCallout">
            <a:avLst>
              <a:gd name="adj1" fmla="val 1950"/>
              <a:gd name="adj2" fmla="val -262485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‘B’ is </a:t>
            </a:r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ErrorOr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[Agent]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19536380">
            <a:off x="8567008" y="1608460"/>
            <a:ext cx="1153982" cy="1890672"/>
            <a:chOff x="5722471" y="1843128"/>
            <a:chExt cx="1420937" cy="2489870"/>
          </a:xfrm>
        </p:grpSpPr>
        <p:sp>
          <p:nvSpPr>
            <p:cNvPr id="25" name="Oval 24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rapezoid 33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143000" y="33528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Vector[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Int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41" name="Curved Connector 40"/>
          <p:cNvCxnSpPr/>
          <p:nvPr/>
        </p:nvCxnSpPr>
        <p:spPr>
          <a:xfrm rot="10800000">
            <a:off x="1981200" y="3810000"/>
            <a:ext cx="2362202" cy="1295400"/>
          </a:xfrm>
          <a:prstGeom prst="curvedConnector3">
            <a:avLst>
              <a:gd name="adj1" fmla="val 94708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2" name="Curved Connector 41"/>
          <p:cNvCxnSpPr>
            <a:stCxn id="17" idx="0"/>
          </p:cNvCxnSpPr>
          <p:nvPr/>
        </p:nvCxnSpPr>
        <p:spPr>
          <a:xfrm rot="5400000" flipH="1" flipV="1">
            <a:off x="6104586" y="4173505"/>
            <a:ext cx="1269320" cy="542311"/>
          </a:xfrm>
          <a:prstGeom prst="curvedConnector3">
            <a:avLst>
              <a:gd name="adj1" fmla="val 71064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3" name="TextBox 42"/>
          <p:cNvSpPr txBox="1"/>
          <p:nvPr/>
        </p:nvSpPr>
        <p:spPr>
          <a:xfrm>
            <a:off x="6324600" y="3429000"/>
            <a:ext cx="257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Vector[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[Agent]]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51" name="Curved Connector 50"/>
          <p:cNvCxnSpPr/>
          <p:nvPr/>
        </p:nvCxnSpPr>
        <p:spPr>
          <a:xfrm rot="10800000" flipV="1">
            <a:off x="3581400" y="3048000"/>
            <a:ext cx="1295400" cy="641866"/>
          </a:xfrm>
          <a:prstGeom prst="curvedConnector3">
            <a:avLst>
              <a:gd name="adj1" fmla="val 117647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2" name="TextBox 51"/>
          <p:cNvSpPr txBox="1"/>
          <p:nvPr/>
        </p:nvSpPr>
        <p:spPr>
          <a:xfrm>
            <a:off x="3581400" y="3505200"/>
            <a:ext cx="245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504D"/>
                </a:solidFill>
                <a:latin typeface="Chalkboard"/>
                <a:cs typeface="Chalkboard"/>
              </a:rPr>
              <a:t>Int</a:t>
            </a:r>
            <a:r>
              <a:rPr lang="en-US" dirty="0">
                <a:solidFill>
                  <a:srgbClr val="C0504D"/>
                </a:solidFill>
                <a:latin typeface="Chalkboard"/>
                <a:cs typeface="Chalkboard"/>
              </a:rPr>
              <a:t> =&gt; </a:t>
            </a:r>
            <a:r>
              <a:rPr lang="en-US" dirty="0" err="1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>
                <a:solidFill>
                  <a:srgbClr val="C0504D"/>
                </a:solidFill>
                <a:latin typeface="Chalkboard"/>
                <a:cs typeface="Chalkboard"/>
              </a:rPr>
              <a:t>[Agent]</a:t>
            </a:r>
          </a:p>
        </p:txBody>
      </p:sp>
      <p:cxnSp>
        <p:nvCxnSpPr>
          <p:cNvPr id="53" name="Curved Connector 52"/>
          <p:cNvCxnSpPr>
            <a:stCxn id="52" idx="2"/>
            <a:endCxn id="54" idx="0"/>
          </p:cNvCxnSpPr>
          <p:nvPr/>
        </p:nvCxnSpPr>
        <p:spPr>
          <a:xfrm rot="5400000">
            <a:off x="4435557" y="3968044"/>
            <a:ext cx="468868" cy="281844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4" name="TextBox 53"/>
          <p:cNvSpPr txBox="1"/>
          <p:nvPr/>
        </p:nvSpPr>
        <p:spPr>
          <a:xfrm>
            <a:off x="2818256" y="4343400"/>
            <a:ext cx="34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{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agentId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=&gt; 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getAgent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(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agentId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)}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986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21" grpId="0" animBg="1"/>
      <p:bldP spid="40" grpId="0"/>
      <p:bldP spid="43" grpId="0"/>
      <p:bldP spid="52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08" y="902243"/>
            <a:ext cx="8229600" cy="13060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Given a list of </a:t>
            </a:r>
            <a:r>
              <a:rPr lang="en-US" dirty="0" err="1" smtClean="0"/>
              <a:t>agentIds</a:t>
            </a:r>
            <a:r>
              <a:rPr lang="en-US" dirty="0" smtClean="0"/>
              <a:t>, give me all the agents, but if </a:t>
            </a:r>
            <a:r>
              <a:rPr lang="en-US" dirty="0" smtClean="0"/>
              <a:t>one of my agents doesn’t exist, give me back an error.</a:t>
            </a:r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3" y="5295988"/>
            <a:ext cx="7650425" cy="813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5766"/>
          <a:stretch/>
        </p:blipFill>
        <p:spPr>
          <a:xfrm>
            <a:off x="617391" y="2268719"/>
            <a:ext cx="7629187" cy="4268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26" y="2971800"/>
            <a:ext cx="9171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Arial Unicode MS"/>
                <a:cs typeface="Arial Unicode MS"/>
              </a:rPr>
              <a:t>Vector[A]: </a:t>
            </a:r>
            <a:r>
              <a:rPr lang="en-US" dirty="0" err="1" smtClean="0">
                <a:effectLst/>
                <a:latin typeface="Arial Unicode MS"/>
                <a:cs typeface="Arial Unicode MS"/>
              </a:rPr>
              <a:t>def</a:t>
            </a:r>
            <a:r>
              <a:rPr lang="en-US" dirty="0" smtClean="0">
                <a:effectLst/>
                <a:latin typeface="Arial Unicode MS"/>
                <a:cs typeface="Arial Unicode MS"/>
              </a:rPr>
              <a:t> sequence</a:t>
            </a:r>
            <a:r>
              <a:rPr lang="en-US" dirty="0" smtClean="0">
                <a:latin typeface="Arial Unicode MS"/>
                <a:cs typeface="Arial Unicode MS"/>
              </a:rPr>
              <a:t>[</a:t>
            </a:r>
            <a:r>
              <a:rPr lang="en-US" dirty="0">
                <a:latin typeface="Arial Unicode MS"/>
                <a:cs typeface="Arial Unicode MS"/>
              </a:rPr>
              <a:t>G</a:t>
            </a:r>
            <a:r>
              <a:rPr lang="en-US" dirty="0" smtClean="0">
                <a:latin typeface="Arial Unicode MS"/>
                <a:cs typeface="Arial Unicode MS"/>
              </a:rPr>
              <a:t>[_], </a:t>
            </a:r>
            <a:r>
              <a:rPr lang="en-US" dirty="0">
                <a:latin typeface="Arial Unicode MS"/>
                <a:cs typeface="Arial Unicode MS"/>
              </a:rPr>
              <a:t>B</a:t>
            </a:r>
            <a:r>
              <a:rPr lang="en-US" dirty="0" smtClean="0">
                <a:latin typeface="Arial Unicode MS"/>
                <a:cs typeface="Arial Unicode MS"/>
              </a:rPr>
              <a:t>](</a:t>
            </a:r>
            <a:r>
              <a:rPr lang="en-US" b="1" dirty="0">
                <a:latin typeface="Arial Unicode MS"/>
                <a:cs typeface="Arial Unicode MS"/>
              </a:rPr>
              <a:t>implicit </a:t>
            </a:r>
            <a:r>
              <a:rPr lang="en-US" dirty="0" err="1" smtClean="0">
                <a:latin typeface="Arial Unicode MS"/>
                <a:cs typeface="Arial Unicode MS"/>
              </a:rPr>
              <a:t>ev</a:t>
            </a:r>
            <a:r>
              <a:rPr lang="en-US" dirty="0" smtClean="0">
                <a:latin typeface="Arial Unicode MS"/>
                <a:cs typeface="Arial Unicode MS"/>
              </a:rPr>
              <a:t>: </a:t>
            </a:r>
            <a:r>
              <a:rPr lang="en-US" dirty="0">
                <a:latin typeface="Arial Unicode MS"/>
                <a:cs typeface="Arial Unicode MS"/>
              </a:rPr>
              <a:t>A === G</a:t>
            </a:r>
            <a:r>
              <a:rPr lang="en-US" dirty="0" smtClean="0">
                <a:latin typeface="Arial Unicode MS"/>
                <a:cs typeface="Arial Unicode MS"/>
              </a:rPr>
              <a:t>[</a:t>
            </a:r>
            <a:r>
              <a:rPr lang="en-US" dirty="0">
                <a:latin typeface="Arial Unicode MS"/>
                <a:cs typeface="Arial Unicode MS"/>
              </a:rPr>
              <a:t>B</a:t>
            </a:r>
            <a:r>
              <a:rPr lang="en-US" dirty="0" smtClean="0">
                <a:latin typeface="Arial Unicode MS"/>
                <a:cs typeface="Arial Unicode MS"/>
              </a:rPr>
              <a:t>], G: Applicative[</a:t>
            </a:r>
            <a:r>
              <a:rPr lang="en-US" dirty="0">
                <a:latin typeface="Arial Unicode MS"/>
                <a:cs typeface="Arial Unicode MS"/>
              </a:rPr>
              <a:t>G</a:t>
            </a:r>
            <a:r>
              <a:rPr lang="en-US" dirty="0" smtClean="0">
                <a:latin typeface="Arial Unicode MS"/>
                <a:cs typeface="Arial Unicode MS"/>
              </a:rPr>
              <a:t>]): </a:t>
            </a:r>
            <a:r>
              <a:rPr lang="en-US" dirty="0">
                <a:latin typeface="Arial Unicode MS"/>
                <a:cs typeface="Arial Unicode MS"/>
              </a:rPr>
              <a:t>G</a:t>
            </a:r>
            <a:r>
              <a:rPr lang="en-US" dirty="0" smtClean="0">
                <a:latin typeface="Arial Unicode MS"/>
                <a:cs typeface="Arial Unicode MS"/>
              </a:rPr>
              <a:t>[</a:t>
            </a:r>
            <a:r>
              <a:rPr lang="en-US" dirty="0" smtClean="0">
                <a:latin typeface="Arial Unicode MS"/>
                <a:cs typeface="Arial Unicode MS"/>
              </a:rPr>
              <a:t>Vector</a:t>
            </a:r>
            <a:r>
              <a:rPr lang="en-US" dirty="0" smtClean="0">
                <a:latin typeface="Arial Unicode MS"/>
                <a:cs typeface="Arial Unicode MS"/>
              </a:rPr>
              <a:t>[</a:t>
            </a:r>
            <a:r>
              <a:rPr lang="en-US" dirty="0">
                <a:latin typeface="Arial Unicode MS"/>
                <a:cs typeface="Arial Unicode MS"/>
              </a:rPr>
              <a:t>B</a:t>
            </a:r>
            <a:r>
              <a:rPr lang="en-US" dirty="0" smtClean="0">
                <a:latin typeface="Arial Unicode MS"/>
                <a:cs typeface="Arial Unicode MS"/>
              </a:rPr>
              <a:t>]]</a:t>
            </a:r>
          </a:p>
          <a:p>
            <a:endParaRPr lang="en-US" dirty="0" smtClean="0">
              <a:latin typeface="Arial Unicode MS"/>
              <a:cs typeface="Arial Unicode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2240" y="5630776"/>
            <a:ext cx="5994941" cy="465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156854" y="2327934"/>
            <a:ext cx="2702612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152400" y="4191000"/>
            <a:ext cx="2895871" cy="357209"/>
          </a:xfrm>
          <a:prstGeom prst="wedgeRoundRectCallout">
            <a:avLst>
              <a:gd name="adj1" fmla="val 9382"/>
              <a:gd name="adj2" fmla="val -142568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‘A’ is </a:t>
            </a:r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ErrorOr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[Agent]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3048000"/>
            <a:ext cx="1017260" cy="386209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572000" y="2971800"/>
            <a:ext cx="1244039" cy="396673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2286000" y="4572000"/>
            <a:ext cx="2895871" cy="795570"/>
          </a:xfrm>
          <a:prstGeom prst="wedgeRoundRectCallout">
            <a:avLst>
              <a:gd name="adj1" fmla="val 37180"/>
              <a:gd name="adj2" fmla="val -147468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G 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is </a:t>
            </a:r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ErrorOr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B is Agent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650274" y="3845618"/>
            <a:ext cx="1716761" cy="795570"/>
          </a:xfrm>
          <a:prstGeom prst="wedgeRoundRectCallout">
            <a:avLst>
              <a:gd name="adj1" fmla="val -6109"/>
              <a:gd name="adj2" fmla="val -107997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ErrorOr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 must have an </a:t>
            </a:r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applicative 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21248" y="5295988"/>
            <a:ext cx="2702612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772400" y="3023239"/>
            <a:ext cx="1215605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 rot="19536380">
            <a:off x="8567008" y="1608460"/>
            <a:ext cx="1153982" cy="1890672"/>
            <a:chOff x="5722471" y="1843128"/>
            <a:chExt cx="1420937" cy="2489870"/>
          </a:xfrm>
        </p:grpSpPr>
        <p:sp>
          <p:nvSpPr>
            <p:cNvPr id="31" name="Oval 30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rapezoid 39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Curved Connector 45"/>
          <p:cNvCxnSpPr>
            <a:stCxn id="56" idx="2"/>
            <a:endCxn id="25" idx="0"/>
          </p:cNvCxnSpPr>
          <p:nvPr/>
        </p:nvCxnSpPr>
        <p:spPr>
          <a:xfrm rot="5400000">
            <a:off x="6391844" y="3855242"/>
            <a:ext cx="1421456" cy="1460036"/>
          </a:xfrm>
          <a:prstGeom prst="curvedConnector3">
            <a:avLst>
              <a:gd name="adj1" fmla="val 76333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7" name="TextBox 46"/>
          <p:cNvSpPr txBox="1"/>
          <p:nvPr/>
        </p:nvSpPr>
        <p:spPr>
          <a:xfrm>
            <a:off x="22726" y="3505200"/>
            <a:ext cx="257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Vector[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[Agent]]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48" name="Curved Connector 47"/>
          <p:cNvCxnSpPr>
            <a:stCxn id="13" idx="1"/>
            <a:endCxn id="47" idx="0"/>
          </p:cNvCxnSpPr>
          <p:nvPr/>
        </p:nvCxnSpPr>
        <p:spPr>
          <a:xfrm rot="10800000" flipV="1">
            <a:off x="1308736" y="2541262"/>
            <a:ext cx="3848118" cy="963938"/>
          </a:xfrm>
          <a:prstGeom prst="curvedConnector2">
            <a:avLst/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9" name="TextBox 48"/>
          <p:cNvSpPr txBox="1"/>
          <p:nvPr/>
        </p:nvSpPr>
        <p:spPr>
          <a:xfrm>
            <a:off x="3962400" y="3505200"/>
            <a:ext cx="175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[Agent]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50" name="Curved Connector 49"/>
          <p:cNvCxnSpPr>
            <a:stCxn id="14" idx="3"/>
            <a:endCxn id="49" idx="1"/>
          </p:cNvCxnSpPr>
          <p:nvPr/>
        </p:nvCxnSpPr>
        <p:spPr>
          <a:xfrm flipV="1">
            <a:off x="3048271" y="3689866"/>
            <a:ext cx="914129" cy="679739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6546580" y="3505200"/>
            <a:ext cx="257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[Vector[Agent]]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419600" y="-6978"/>
            <a:ext cx="4746926" cy="909221"/>
          </a:xfrm>
          <a:prstGeom prst="wedgeRoundRectCallout">
            <a:avLst>
              <a:gd name="adj1" fmla="val 35079"/>
              <a:gd name="adj2" fmla="val 159775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Vector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[A] has a Traverse instance.</a:t>
            </a:r>
          </a:p>
          <a:p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Take a look at the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sequence method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85235" y="228600"/>
            <a:ext cx="2858765" cy="656369"/>
          </a:xfrm>
          <a:prstGeom prst="wedgeRoundRectCallout">
            <a:avLst>
              <a:gd name="adj1" fmla="val 34268"/>
              <a:gd name="adj2" fmla="val 160819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Follow the types Sharon</a:t>
            </a:r>
          </a:p>
        </p:txBody>
      </p:sp>
    </p:spTree>
    <p:extLst>
      <p:ext uri="{BB962C8B-B14F-4D97-AF65-F5344CB8AC3E}">
        <p14:creationId xmlns:p14="http://schemas.microsoft.com/office/powerpoint/2010/main" val="28508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5" grpId="0" animBg="1"/>
      <p:bldP spid="30" grpId="0" animBg="1"/>
      <p:bldP spid="47" grpId="0"/>
      <p:bldP spid="49" grpId="0"/>
      <p:bldP spid="56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Who am I</a:t>
            </a:r>
            <a:r>
              <a:rPr lang="en-US" dirty="0"/>
              <a:t>?  (</a:t>
            </a:r>
            <a:r>
              <a:rPr lang="en-US" dirty="0"/>
              <a:t>what is important to 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72"/>
              </a:spcBef>
            </a:pPr>
            <a:r>
              <a:rPr lang="en-US" sz="2800" dirty="0" smtClean="0"/>
              <a:t>a </a:t>
            </a:r>
            <a:r>
              <a:rPr lang="en-US" sz="2800" dirty="0"/>
              <a:t>professional software developer (at REA </a:t>
            </a:r>
            <a:r>
              <a:rPr lang="en-US" sz="2800" dirty="0" smtClean="0"/>
              <a:t>Group, </a:t>
            </a:r>
            <a:r>
              <a:rPr lang="en-US" sz="2800" dirty="0" smtClean="0"/>
              <a:t>parent </a:t>
            </a:r>
            <a:r>
              <a:rPr lang="en-US" sz="2800" dirty="0"/>
              <a:t>company of </a:t>
            </a:r>
            <a:r>
              <a:rPr lang="en-US" sz="2800" u="sng" dirty="0">
                <a:hlinkClick r:id="rId3"/>
              </a:rPr>
              <a:t>realestate.com.au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spcBef>
                <a:spcPts val="3072"/>
              </a:spcBef>
            </a:pPr>
            <a:r>
              <a:rPr lang="en-US" sz="2800" dirty="0" smtClean="0"/>
              <a:t>a </a:t>
            </a:r>
            <a:r>
              <a:rPr lang="en-US" sz="2800" dirty="0"/>
              <a:t>polyglot </a:t>
            </a:r>
            <a:r>
              <a:rPr lang="en-US" sz="2800" dirty="0" smtClean="0"/>
              <a:t>– currently mostly </a:t>
            </a:r>
            <a:r>
              <a:rPr lang="en-US" sz="2800" dirty="0" err="1" smtClean="0"/>
              <a:t>scala</a:t>
            </a:r>
            <a:endParaRPr lang="en-US" sz="2800" dirty="0"/>
          </a:p>
          <a:p>
            <a:pPr>
              <a:spcBef>
                <a:spcPts val="3072"/>
              </a:spcBef>
            </a:pPr>
            <a:r>
              <a:rPr lang="en-US" sz="2800" dirty="0" smtClean="0"/>
              <a:t>need </a:t>
            </a:r>
            <a:r>
              <a:rPr lang="en-US" sz="2800" dirty="0"/>
              <a:t>to deliver business functionality efficiently</a:t>
            </a:r>
          </a:p>
          <a:p>
            <a:pPr>
              <a:spcBef>
                <a:spcPts val="3072"/>
              </a:spcBef>
            </a:pPr>
            <a:r>
              <a:rPr lang="en-US" sz="2800" dirty="0" smtClean="0"/>
              <a:t>to </a:t>
            </a:r>
            <a:r>
              <a:rPr lang="en-US" sz="2800" dirty="0"/>
              <a:t>do this, I need to not only </a:t>
            </a:r>
            <a:r>
              <a:rPr lang="en-US" sz="2800" u="sng" dirty="0"/>
              <a:t>write </a:t>
            </a:r>
            <a:r>
              <a:rPr lang="en-US" sz="2800" dirty="0"/>
              <a:t>code but more often </a:t>
            </a:r>
            <a:r>
              <a:rPr lang="en-US" sz="2800" u="sng" dirty="0"/>
              <a:t>read and </a:t>
            </a:r>
            <a:r>
              <a:rPr lang="en-US" sz="2800" u="sng" dirty="0" smtClean="0"/>
              <a:t>reason</a:t>
            </a:r>
            <a:r>
              <a:rPr lang="en-US" sz="2800" dirty="0" smtClean="0"/>
              <a:t> about </a:t>
            </a:r>
            <a:r>
              <a:rPr lang="en-US" sz="2800" dirty="0"/>
              <a:t>existing </a:t>
            </a:r>
            <a:r>
              <a:rPr lang="en-US" sz="2800" dirty="0" smtClean="0"/>
              <a:t>code</a:t>
            </a:r>
          </a:p>
          <a:p>
            <a:pPr marL="0" indent="0">
              <a:spcBef>
                <a:spcPts val="3072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6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0" y="4798852"/>
            <a:ext cx="7976011" cy="133401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6055" y="1154013"/>
            <a:ext cx="7623411" cy="1314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Given a list of </a:t>
            </a:r>
            <a:r>
              <a:rPr lang="en-US" dirty="0" err="1" smtClean="0"/>
              <a:t>agentIds</a:t>
            </a:r>
            <a:r>
              <a:rPr lang="en-US" dirty="0" smtClean="0"/>
              <a:t> </a:t>
            </a:r>
            <a:r>
              <a:rPr lang="en-US" dirty="0" smtClean="0"/>
              <a:t>I </a:t>
            </a:r>
            <a:r>
              <a:rPr lang="en-US" dirty="0" smtClean="0"/>
              <a:t>want a list of agent names, but give me an error if any of them don’t exist.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431" y="2514600"/>
            <a:ext cx="825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Arial Unicode MS"/>
                <a:cs typeface="Arial Unicode MS"/>
              </a:rPr>
              <a:t>Vector[A]: traverse[G[_], B](f: A =&gt; G[B])(implicit G: Applicative[G]): G</a:t>
            </a:r>
            <a:r>
              <a:rPr lang="en-US" dirty="0" smtClean="0">
                <a:effectLst/>
                <a:latin typeface="Arial Unicode MS"/>
                <a:cs typeface="Arial Unicode MS"/>
              </a:rPr>
              <a:t>[Vector[</a:t>
            </a:r>
            <a:r>
              <a:rPr lang="en-US" dirty="0" smtClean="0">
                <a:effectLst/>
                <a:latin typeface="Arial Unicode MS"/>
                <a:cs typeface="Arial Unicode MS"/>
              </a:rPr>
              <a:t>B]]</a:t>
            </a:r>
            <a:endParaRPr lang="en-US" dirty="0" smtClean="0">
              <a:latin typeface="Arial Unicode MS"/>
              <a:cs typeface="Arial Unicode M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688935" y="-6978"/>
            <a:ext cx="6477591" cy="909221"/>
          </a:xfrm>
          <a:prstGeom prst="wedgeRoundRectCallout">
            <a:avLst>
              <a:gd name="adj1" fmla="val 42683"/>
              <a:gd name="adj2" fmla="val 86259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Our 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Vector[</a:t>
            </a:r>
            <a:r>
              <a:rPr lang="en-US" sz="2000" i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Int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] has a traverse method.  It’s sort of like the sequence method, but applies a function as well.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2240" y="5060558"/>
            <a:ext cx="5994941" cy="835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05548" y="4707537"/>
            <a:ext cx="1313148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28600" y="3962400"/>
            <a:ext cx="1204758" cy="357209"/>
          </a:xfrm>
          <a:prstGeom prst="wedgeRoundRectCallout">
            <a:avLst>
              <a:gd name="adj1" fmla="val 73836"/>
              <a:gd name="adj2" fmla="val 10873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‘A’ is </a:t>
            </a:r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Int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172200" y="5791200"/>
            <a:ext cx="2774296" cy="689760"/>
          </a:xfrm>
          <a:prstGeom prst="wedgeRoundRectCallout">
            <a:avLst>
              <a:gd name="adj1" fmla="val 29593"/>
              <a:gd name="adj2" fmla="val -445943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G is </a:t>
            </a:r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ErrorOr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B is String (</a:t>
            </a:r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agentName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)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66203" y="2514600"/>
            <a:ext cx="1299627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194374" y="4772933"/>
            <a:ext cx="2329914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57200" y="2457277"/>
            <a:ext cx="1313148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 rot="19536380">
            <a:off x="8567008" y="846461"/>
            <a:ext cx="1153982" cy="1890672"/>
            <a:chOff x="5722471" y="1843128"/>
            <a:chExt cx="1420937" cy="2489870"/>
          </a:xfrm>
        </p:grpSpPr>
        <p:sp>
          <p:nvSpPr>
            <p:cNvPr id="26" name="Oval 25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rapezoid 35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Curved Connector 42"/>
          <p:cNvCxnSpPr>
            <a:endCxn id="44" idx="1"/>
          </p:cNvCxnSpPr>
          <p:nvPr/>
        </p:nvCxnSpPr>
        <p:spPr>
          <a:xfrm rot="5400000">
            <a:off x="3336667" y="3140333"/>
            <a:ext cx="794266" cy="304800"/>
          </a:xfrm>
          <a:prstGeom prst="curvedConnector4">
            <a:avLst>
              <a:gd name="adj1" fmla="val 38375"/>
              <a:gd name="adj2" fmla="val 175000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4" name="TextBox 43"/>
          <p:cNvSpPr txBox="1"/>
          <p:nvPr/>
        </p:nvSpPr>
        <p:spPr>
          <a:xfrm>
            <a:off x="3581400" y="3505200"/>
            <a:ext cx="250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504D"/>
                </a:solidFill>
                <a:latin typeface="Chalkboard"/>
                <a:cs typeface="Chalkboard"/>
              </a:rPr>
              <a:t>Int</a:t>
            </a:r>
            <a:r>
              <a:rPr lang="en-US" dirty="0">
                <a:solidFill>
                  <a:srgbClr val="C0504D"/>
                </a:solidFill>
                <a:latin typeface="Chalkboard"/>
                <a:cs typeface="Chalkboard"/>
              </a:rPr>
              <a:t> =&gt; </a:t>
            </a:r>
            <a:r>
              <a:rPr lang="en-US" dirty="0" err="1">
                <a:solidFill>
                  <a:srgbClr val="C0504D"/>
                </a:solidFill>
                <a:latin typeface="Chalkboard"/>
                <a:cs typeface="Chalkboard"/>
              </a:rPr>
              <a:t>ErrorOr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[String]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45" name="Curved Connector 44"/>
          <p:cNvCxnSpPr>
            <a:stCxn id="44" idx="2"/>
            <a:endCxn id="46" idx="0"/>
          </p:cNvCxnSpPr>
          <p:nvPr/>
        </p:nvCxnSpPr>
        <p:spPr>
          <a:xfrm rot="16200000" flipH="1">
            <a:off x="4767708" y="3941713"/>
            <a:ext cx="468868" cy="334506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6" name="TextBox 45"/>
          <p:cNvSpPr txBox="1"/>
          <p:nvPr/>
        </p:nvSpPr>
        <p:spPr>
          <a:xfrm>
            <a:off x="2818256" y="4343400"/>
            <a:ext cx="470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{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agentId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=&gt; 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getAgent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(</a:t>
            </a:r>
            <a:r>
              <a:rPr lang="en-US" dirty="0" err="1" smtClean="0">
                <a:solidFill>
                  <a:srgbClr val="C0504D"/>
                </a:solidFill>
                <a:latin typeface="Chalkboard"/>
                <a:cs typeface="Chalkboard"/>
              </a:rPr>
              <a:t>agentId</a:t>
            </a:r>
            <a:r>
              <a:rPr lang="en-US" dirty="0" smtClean="0">
                <a:solidFill>
                  <a:srgbClr val="C0504D"/>
                </a:solidFill>
                <a:latin typeface="Chalkboard"/>
                <a:cs typeface="Chalkboard"/>
              </a:rPr>
              <a:t>).map(_.name)}</a:t>
            </a:r>
            <a:endParaRPr lang="en-US" dirty="0">
              <a:solidFill>
                <a:srgbClr val="C0504D"/>
              </a:solidFill>
              <a:latin typeface="Chalkboard"/>
              <a:cs typeface="Chalkboard"/>
            </a:endParaRPr>
          </a:p>
        </p:txBody>
      </p:sp>
      <p:cxnSp>
        <p:nvCxnSpPr>
          <p:cNvPr id="47" name="Curved Connector 46"/>
          <p:cNvCxnSpPr>
            <a:stCxn id="13" idx="1"/>
            <a:endCxn id="28" idx="2"/>
          </p:cNvCxnSpPr>
          <p:nvPr/>
        </p:nvCxnSpPr>
        <p:spPr>
          <a:xfrm rot="10800000">
            <a:off x="1113774" y="2883933"/>
            <a:ext cx="2691774" cy="2036933"/>
          </a:xfrm>
          <a:prstGeom prst="curvedConnector2">
            <a:avLst/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8" name="Curved Connector 47"/>
          <p:cNvCxnSpPr>
            <a:stCxn id="21" idx="2"/>
            <a:endCxn id="25" idx="3"/>
          </p:cNvCxnSpPr>
          <p:nvPr/>
        </p:nvCxnSpPr>
        <p:spPr>
          <a:xfrm rot="5400000">
            <a:off x="6797650" y="3667894"/>
            <a:ext cx="2045006" cy="591729"/>
          </a:xfrm>
          <a:prstGeom prst="curvedConnector2">
            <a:avLst/>
          </a:prstGeom>
          <a:noFill/>
          <a:ln w="28575" cmpd="sng">
            <a:solidFill>
              <a:srgbClr val="C0504D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2" name="Rounded Rectangle 51"/>
          <p:cNvSpPr/>
          <p:nvPr/>
        </p:nvSpPr>
        <p:spPr>
          <a:xfrm>
            <a:off x="3352800" y="2514600"/>
            <a:ext cx="1447800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7" grpId="0" animBg="1"/>
      <p:bldP spid="21" grpId="0" animBg="1"/>
      <p:bldP spid="25" grpId="0" animBg="1"/>
      <p:bldP spid="28" grpId="0" animBg="1"/>
      <p:bldP spid="44" grpId="0"/>
      <p:bldP spid="46" grpId="0"/>
      <p:bldP spid="5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86" y="931429"/>
            <a:ext cx="7145621" cy="19030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</a:t>
            </a:r>
            <a:r>
              <a:rPr lang="en-US" dirty="0" smtClean="0"/>
              <a:t>a list of </a:t>
            </a:r>
            <a:r>
              <a:rPr lang="en-US" dirty="0" err="1" smtClean="0"/>
              <a:t>agentIds</a:t>
            </a:r>
            <a:r>
              <a:rPr lang="en-US" dirty="0" smtClean="0"/>
              <a:t> I want a list of all the agents that exist, </a:t>
            </a:r>
            <a:r>
              <a:rPr lang="en-US" dirty="0" smtClean="0"/>
              <a:t>also give me a </a:t>
            </a:r>
            <a:r>
              <a:rPr lang="en-US" dirty="0" smtClean="0"/>
              <a:t>list </a:t>
            </a:r>
            <a:r>
              <a:rPr lang="en-US" dirty="0" smtClean="0"/>
              <a:t>of all the errors for any that didn’t exist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7854"/>
          <a:stretch/>
        </p:blipFill>
        <p:spPr>
          <a:xfrm>
            <a:off x="457200" y="2667000"/>
            <a:ext cx="7629187" cy="410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84" y="5321015"/>
            <a:ext cx="8861216" cy="9763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3512837"/>
            <a:ext cx="9004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Unicode MS"/>
                <a:cs typeface="Arial Unicode MS"/>
              </a:rPr>
              <a:t>Vector[A]: </a:t>
            </a:r>
            <a:r>
              <a:rPr lang="en-US" b="1" dirty="0" err="1" smtClean="0">
                <a:latin typeface="Arial Unicode MS"/>
                <a:cs typeface="Arial Unicode MS"/>
              </a:rPr>
              <a:t>def</a:t>
            </a:r>
            <a:r>
              <a:rPr lang="en-US" b="1" dirty="0" smtClean="0">
                <a:latin typeface="Arial Unicode MS"/>
                <a:cs typeface="Arial Unicode MS"/>
              </a:rPr>
              <a:t> </a:t>
            </a:r>
            <a:r>
              <a:rPr lang="en-US" dirty="0">
                <a:latin typeface="Arial Unicode MS"/>
                <a:cs typeface="Arial Unicode MS"/>
              </a:rPr>
              <a:t>separate[G[_, _], B, C]</a:t>
            </a:r>
            <a:r>
              <a:rPr lang="en-US" dirty="0" smtClean="0">
                <a:latin typeface="Arial Unicode MS"/>
                <a:cs typeface="Arial Unicode MS"/>
              </a:rPr>
              <a:t>(</a:t>
            </a:r>
            <a:r>
              <a:rPr lang="is-IS" b="1" dirty="0" smtClean="0">
                <a:latin typeface="Arial Unicode MS"/>
                <a:cs typeface="Arial Unicode MS"/>
              </a:rPr>
              <a:t>…</a:t>
            </a:r>
            <a:r>
              <a:rPr lang="en-US" dirty="0" smtClean="0">
                <a:latin typeface="Arial Unicode MS"/>
                <a:cs typeface="Arial Unicode MS"/>
              </a:rPr>
              <a:t>A </a:t>
            </a:r>
            <a:r>
              <a:rPr lang="en-US" dirty="0">
                <a:latin typeface="Arial Unicode MS"/>
                <a:cs typeface="Arial Unicode MS"/>
              </a:rPr>
              <a:t>=== G[B, C], </a:t>
            </a:r>
            <a:r>
              <a:rPr lang="is-IS" dirty="0" smtClean="0">
                <a:latin typeface="Arial Unicode MS"/>
                <a:cs typeface="Arial Unicode MS"/>
              </a:rPr>
              <a:t>…</a:t>
            </a:r>
            <a:r>
              <a:rPr lang="en-US" dirty="0" smtClean="0">
                <a:latin typeface="Arial Unicode MS"/>
                <a:cs typeface="Arial Unicode MS"/>
              </a:rPr>
              <a:t>)</a:t>
            </a:r>
            <a:r>
              <a:rPr lang="en-US" dirty="0">
                <a:latin typeface="Arial Unicode MS"/>
                <a:cs typeface="Arial Unicode MS"/>
              </a:rPr>
              <a:t>: </a:t>
            </a:r>
            <a:r>
              <a:rPr lang="en-US" dirty="0" smtClean="0">
                <a:latin typeface="Arial Unicode MS"/>
                <a:cs typeface="Arial Unicode MS"/>
              </a:rPr>
              <a:t>(Vector[</a:t>
            </a:r>
            <a:r>
              <a:rPr lang="en-US" dirty="0">
                <a:latin typeface="Arial Unicode MS"/>
                <a:cs typeface="Arial Unicode MS"/>
              </a:rPr>
              <a:t>B], </a:t>
            </a:r>
            <a:r>
              <a:rPr lang="en-US" dirty="0" smtClean="0">
                <a:latin typeface="Arial Unicode MS"/>
                <a:cs typeface="Arial Unicode MS"/>
              </a:rPr>
              <a:t>Vector[</a:t>
            </a:r>
            <a:r>
              <a:rPr lang="en-US" dirty="0">
                <a:latin typeface="Arial Unicode MS"/>
                <a:cs typeface="Arial Unicode MS"/>
              </a:rPr>
              <a:t>C])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810000" y="22208"/>
            <a:ext cx="5068804" cy="909221"/>
          </a:xfrm>
          <a:prstGeom prst="wedgeRoundRectCallout">
            <a:avLst>
              <a:gd name="adj1" fmla="val 42813"/>
              <a:gd name="adj2" fmla="val 112161"/>
              <a:gd name="adj3" fmla="val 16667"/>
            </a:avLst>
          </a:prstGeom>
          <a:solidFill>
            <a:schemeClr val="bg1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Take </a:t>
            </a:r>
            <a:r>
              <a:rPr lang="en-US" sz="20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a look at the monad separate method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738" y="5797944"/>
            <a:ext cx="5994941" cy="835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53293" y="5432554"/>
            <a:ext cx="3620772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200400" y="4191000"/>
            <a:ext cx="2968804" cy="1295401"/>
          </a:xfrm>
          <a:prstGeom prst="wedgeRoundRectCallout">
            <a:avLst>
              <a:gd name="adj1" fmla="val 21661"/>
              <a:gd name="adj2" fmla="val -74069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ErrorOr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[Agent] </a:t>
            </a:r>
            <a:endParaRPr lang="en-US" dirty="0" smtClean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Rewrite it as: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\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/[</a:t>
            </a:r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AppError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, Agent</a:t>
            </a:r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]</a:t>
            </a:r>
          </a:p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B = </a:t>
            </a:r>
            <a:r>
              <a:rPr lang="en-US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AppError</a:t>
            </a:r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, C=Agent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cxnSp>
        <p:nvCxnSpPr>
          <p:cNvPr id="15" name="Straight Arrow Connector 14"/>
          <p:cNvCxnSpPr>
            <a:stCxn id="13" idx="0"/>
            <a:endCxn id="16" idx="2"/>
          </p:cNvCxnSpPr>
          <p:nvPr/>
        </p:nvCxnSpPr>
        <p:spPr>
          <a:xfrm flipV="1">
            <a:off x="6663679" y="3962400"/>
            <a:ext cx="994421" cy="1470154"/>
          </a:xfrm>
          <a:prstGeom prst="straightConnector1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" name="Rounded Rectangle 15"/>
          <p:cNvSpPr/>
          <p:nvPr/>
        </p:nvSpPr>
        <p:spPr>
          <a:xfrm>
            <a:off x="6553200" y="3535745"/>
            <a:ext cx="2209800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60464" y="3512837"/>
            <a:ext cx="1111323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4758" y="4648200"/>
            <a:ext cx="3067250" cy="496239"/>
          </a:xfrm>
          <a:prstGeom prst="wedgeRoundRectCallout">
            <a:avLst>
              <a:gd name="adj1" fmla="val -18467"/>
              <a:gd name="adj2" fmla="val -99856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‘A’ – </a:t>
            </a:r>
            <a:r>
              <a:rPr lang="en-US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ErrorOr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  <a:latin typeface="Chalkboard"/>
                <a:cs typeface="Chalkboard"/>
              </a:rPr>
              <a:t>[Agent]</a:t>
            </a:r>
          </a:p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latin typeface="Chalkboard"/>
              <a:cs typeface="Chalkboard"/>
            </a:endParaRPr>
          </a:p>
        </p:txBody>
      </p:sp>
      <p:cxnSp>
        <p:nvCxnSpPr>
          <p:cNvPr id="22" name="Straight Arrow Connector 21"/>
          <p:cNvCxnSpPr>
            <a:stCxn id="20" idx="0"/>
            <a:endCxn id="23" idx="2"/>
          </p:cNvCxnSpPr>
          <p:nvPr/>
        </p:nvCxnSpPr>
        <p:spPr>
          <a:xfrm flipV="1">
            <a:off x="916126" y="3169855"/>
            <a:ext cx="5437752" cy="342982"/>
          </a:xfrm>
          <a:prstGeom prst="straightConnector1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22"/>
          <p:cNvSpPr/>
          <p:nvPr/>
        </p:nvSpPr>
        <p:spPr>
          <a:xfrm>
            <a:off x="4953000" y="2743200"/>
            <a:ext cx="2801755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572000" y="3535745"/>
            <a:ext cx="1337224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 rot="20291009">
            <a:off x="8428774" y="1000516"/>
            <a:ext cx="1153982" cy="1871727"/>
            <a:chOff x="5722471" y="1843128"/>
            <a:chExt cx="1420937" cy="2489870"/>
          </a:xfrm>
        </p:grpSpPr>
        <p:sp>
          <p:nvSpPr>
            <p:cNvPr id="27" name="Oval 26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rapezoid 35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53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6" grpId="0" animBg="1"/>
      <p:bldP spid="20" grpId="0" animBg="1"/>
      <p:bldP spid="21" grpId="0" animBg="1"/>
      <p:bldP spid="23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this better than exceptions?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saw a lot of ways to work with our errors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didn’t really do anything other than plug in generic </a:t>
            </a:r>
            <a:r>
              <a:rPr lang="en-US" dirty="0" smtClean="0"/>
              <a:t>functions (no folds, recursion etc..)</a:t>
            </a:r>
          </a:p>
          <a:p>
            <a:r>
              <a:rPr lang="en-US" dirty="0" smtClean="0"/>
              <a:t>We didn’t need any special exception handling syntax</a:t>
            </a:r>
          </a:p>
          <a:p>
            <a:r>
              <a:rPr lang="en-US" dirty="0" smtClean="0"/>
              <a:t>We could have done the same thing with Futures, Options, </a:t>
            </a:r>
            <a:r>
              <a:rPr lang="en-US" dirty="0" err="1" smtClean="0"/>
              <a:t>FreeMonads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05200" y="5334000"/>
            <a:ext cx="2209800" cy="609600"/>
            <a:chOff x="3505200" y="4876800"/>
            <a:chExt cx="2209800" cy="609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4876800"/>
              <a:ext cx="609600" cy="609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flipH="1">
              <a:off x="3505200" y="5029200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☕</a:t>
              </a:r>
              <a:endParaRPr lang="en-US" sz="2000" dirty="0"/>
            </a:p>
          </p:txBody>
        </p:sp>
        <p:sp>
          <p:nvSpPr>
            <p:cNvPr id="10" name="Equal 9"/>
            <p:cNvSpPr/>
            <p:nvPr/>
          </p:nvSpPr>
          <p:spPr>
            <a:xfrm>
              <a:off x="4191000" y="5029200"/>
              <a:ext cx="609600" cy="381000"/>
            </a:xfrm>
            <a:prstGeom prst="mathEqua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5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Powerful</a:t>
            </a:r>
          </a:p>
          <a:p>
            <a:r>
              <a:rPr lang="en-US" dirty="0" smtClean="0"/>
              <a:t>Learning/ Discovering </a:t>
            </a:r>
            <a:r>
              <a:rPr lang="en-US" dirty="0" smtClean="0"/>
              <a:t>it </a:t>
            </a:r>
            <a:r>
              <a:rPr lang="en-US" dirty="0" smtClean="0"/>
              <a:t>requires </a:t>
            </a:r>
            <a:endParaRPr lang="en-US" dirty="0" smtClean="0"/>
          </a:p>
          <a:p>
            <a:r>
              <a:rPr lang="en-US" dirty="0"/>
              <a:t>Learn it once, reapply it lots </a:t>
            </a:r>
          </a:p>
          <a:p>
            <a:r>
              <a:rPr lang="en-US" dirty="0" smtClean="0"/>
              <a:t>How can I learn this </a:t>
            </a:r>
            <a:r>
              <a:rPr lang="is-IS" dirty="0" smtClean="0"/>
              <a:t>…</a:t>
            </a:r>
            <a:r>
              <a:rPr lang="en-US" dirty="0" smtClean="0"/>
              <a:t>I don’t have an </a:t>
            </a:r>
          </a:p>
          <a:p>
            <a:pPr lvl="1"/>
            <a:r>
              <a:rPr lang="en-US" dirty="0" smtClean="0"/>
              <a:t>“FP in </a:t>
            </a:r>
            <a:r>
              <a:rPr lang="en-US" dirty="0" err="1" smtClean="0"/>
              <a:t>Scala</a:t>
            </a:r>
            <a:r>
              <a:rPr lang="en-US" dirty="0"/>
              <a:t>” </a:t>
            </a:r>
            <a:r>
              <a:rPr lang="en-US" sz="1800" dirty="0"/>
              <a:t>Paul </a:t>
            </a:r>
            <a:r>
              <a:rPr lang="en-US" sz="1800" dirty="0" err="1"/>
              <a:t>Chiusano</a:t>
            </a:r>
            <a:r>
              <a:rPr lang="en-US" sz="1800" dirty="0"/>
              <a:t> and </a:t>
            </a:r>
            <a:r>
              <a:rPr lang="en-US" sz="1800" dirty="0" err="1"/>
              <a:t>Rúnar</a:t>
            </a:r>
            <a:r>
              <a:rPr lang="en-US" sz="1800" dirty="0"/>
              <a:t> </a:t>
            </a:r>
            <a:r>
              <a:rPr lang="en-US" sz="1800" dirty="0" err="1"/>
              <a:t>Bjarnason</a:t>
            </a:r>
            <a:r>
              <a:rPr lang="en-US" sz="1800" dirty="0"/>
              <a:t> </a:t>
            </a:r>
            <a:endParaRPr lang="en-US" sz="1800" dirty="0" smtClean="0"/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Cats” library </a:t>
            </a:r>
            <a:r>
              <a:rPr lang="en-US" dirty="0" smtClean="0"/>
              <a:t>documentation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http://typelevel.org/cats/index.html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6858000" y="1981200"/>
            <a:ext cx="1203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☕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0" y="3276600"/>
            <a:ext cx="457200" cy="685800"/>
            <a:chOff x="5624252" y="1843128"/>
            <a:chExt cx="1519156" cy="2489870"/>
          </a:xfrm>
        </p:grpSpPr>
        <p:sp>
          <p:nvSpPr>
            <p:cNvPr id="6" name="Oval 5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819588" y="2667000"/>
              <a:ext cx="30151" cy="89647"/>
            </a:xfrm>
            <a:custGeom>
              <a:avLst/>
              <a:gdLst>
                <a:gd name="connsiteX0" fmla="*/ 0 w 30151"/>
                <a:gd name="connsiteY0" fmla="*/ 89647 h 89647"/>
                <a:gd name="connsiteX1" fmla="*/ 14941 w 30151"/>
                <a:gd name="connsiteY1" fmla="*/ 29882 h 89647"/>
                <a:gd name="connsiteX2" fmla="*/ 29883 w 30151"/>
                <a:gd name="connsiteY2" fmla="*/ 0 h 8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51" h="89647">
                  <a:moveTo>
                    <a:pt x="0" y="89647"/>
                  </a:moveTo>
                  <a:cubicBezTo>
                    <a:pt x="1606" y="81619"/>
                    <a:pt x="8051" y="41365"/>
                    <a:pt x="14941" y="29882"/>
                  </a:cubicBezTo>
                  <a:cubicBezTo>
                    <a:pt x="33405" y="-891"/>
                    <a:pt x="29883" y="30689"/>
                    <a:pt x="29883" y="0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24252" y="2794000"/>
              <a:ext cx="195336" cy="17775"/>
            </a:xfrm>
            <a:custGeom>
              <a:avLst/>
              <a:gdLst>
                <a:gd name="connsiteX0" fmla="*/ 195336 w 195336"/>
                <a:gd name="connsiteY0" fmla="*/ 7471 h 17775"/>
                <a:gd name="connsiteX1" fmla="*/ 1101 w 195336"/>
                <a:gd name="connsiteY1" fmla="*/ 7471 h 17775"/>
                <a:gd name="connsiteX2" fmla="*/ 1101 w 195336"/>
                <a:gd name="connsiteY2" fmla="*/ 0 h 1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36" h="17775">
                  <a:moveTo>
                    <a:pt x="195336" y="7471"/>
                  </a:moveTo>
                  <a:cubicBezTo>
                    <a:pt x="110697" y="21577"/>
                    <a:pt x="134787" y="20839"/>
                    <a:pt x="1101" y="7471"/>
                  </a:cubicBezTo>
                  <a:cubicBezTo>
                    <a:pt x="-1377" y="7223"/>
                    <a:pt x="1101" y="2490"/>
                    <a:pt x="1101" y="0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86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7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important to 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828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Sharon’s </a:t>
            </a:r>
            <a:r>
              <a:rPr lang="en-US" sz="3600" dirty="0" smtClean="0"/>
              <a:t>universal code </a:t>
            </a:r>
            <a:r>
              <a:rPr lang="en-US" sz="3600" dirty="0"/>
              <a:t>metric: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489" y="3099092"/>
            <a:ext cx="1821912" cy="6424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 LOC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197733" y="3962400"/>
            <a:ext cx="1203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☕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 flipH="1">
            <a:off x="5334000" y="4191000"/>
            <a:ext cx="1203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☕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 flipH="1">
            <a:off x="2514600" y="2971800"/>
            <a:ext cx="1203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☕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 flipH="1">
            <a:off x="5578733" y="3962400"/>
            <a:ext cx="1203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☕</a:t>
            </a:r>
            <a:endParaRPr lang="en-US" sz="5400" dirty="0"/>
          </a:p>
        </p:txBody>
      </p:sp>
      <p:sp>
        <p:nvSpPr>
          <p:cNvPr id="14" name="Equal 13"/>
          <p:cNvSpPr/>
          <p:nvPr/>
        </p:nvSpPr>
        <p:spPr>
          <a:xfrm>
            <a:off x="6400800" y="4419600"/>
            <a:ext cx="609600" cy="3810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26720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>
            <a:off x="1371600" y="441960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☕</a:t>
            </a:r>
            <a:endParaRPr lang="en-US" sz="2000" dirty="0"/>
          </a:p>
        </p:txBody>
      </p:sp>
      <p:sp>
        <p:nvSpPr>
          <p:cNvPr id="17" name="Equal 16"/>
          <p:cNvSpPr/>
          <p:nvPr/>
        </p:nvSpPr>
        <p:spPr>
          <a:xfrm>
            <a:off x="2057400" y="4419600"/>
            <a:ext cx="609600" cy="3810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/>
      <p:bldP spid="13" grpId="0"/>
      <p:bldP spid="14" grpId="0" animBg="1"/>
      <p:bldP spid="16" grpId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avoid exceptions?</a:t>
            </a:r>
          </a:p>
          <a:p>
            <a:r>
              <a:rPr lang="en-US" dirty="0" smtClean="0"/>
              <a:t>So how do we handle error situations?</a:t>
            </a:r>
          </a:p>
          <a:p>
            <a:r>
              <a:rPr lang="en-US" dirty="0" smtClean="0"/>
              <a:t>Real world examples</a:t>
            </a:r>
          </a:p>
          <a:p>
            <a:r>
              <a:rPr lang="en-US" dirty="0" smtClean="0"/>
              <a:t>Effect on my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going to cover today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7889" y="3403892"/>
            <a:ext cx="1821912" cy="64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33F4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333F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F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3F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333F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per LOC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3429000" y="3276600"/>
            <a:ext cx="1203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☕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7274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Meet Adam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Adam </a:t>
            </a:r>
            <a:r>
              <a:rPr lang="en-US" dirty="0" smtClean="0"/>
              <a:t>is going to offer us words of FP wisdom</a:t>
            </a:r>
            <a:r>
              <a:rPr lang="is-I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505200" y="2133600"/>
            <a:ext cx="1233748" cy="1890672"/>
            <a:chOff x="5624252" y="1843128"/>
            <a:chExt cx="1519156" cy="2489870"/>
          </a:xfrm>
        </p:grpSpPr>
        <p:sp>
          <p:nvSpPr>
            <p:cNvPr id="11" name="Oval 10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rapezoid 24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819588" y="2667000"/>
              <a:ext cx="30151" cy="89647"/>
            </a:xfrm>
            <a:custGeom>
              <a:avLst/>
              <a:gdLst>
                <a:gd name="connsiteX0" fmla="*/ 0 w 30151"/>
                <a:gd name="connsiteY0" fmla="*/ 89647 h 89647"/>
                <a:gd name="connsiteX1" fmla="*/ 14941 w 30151"/>
                <a:gd name="connsiteY1" fmla="*/ 29882 h 89647"/>
                <a:gd name="connsiteX2" fmla="*/ 29883 w 30151"/>
                <a:gd name="connsiteY2" fmla="*/ 0 h 8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51" h="89647">
                  <a:moveTo>
                    <a:pt x="0" y="89647"/>
                  </a:moveTo>
                  <a:cubicBezTo>
                    <a:pt x="1606" y="81619"/>
                    <a:pt x="8051" y="41365"/>
                    <a:pt x="14941" y="29882"/>
                  </a:cubicBezTo>
                  <a:cubicBezTo>
                    <a:pt x="33405" y="-891"/>
                    <a:pt x="29883" y="30689"/>
                    <a:pt x="29883" y="0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624252" y="2794000"/>
              <a:ext cx="195336" cy="17775"/>
            </a:xfrm>
            <a:custGeom>
              <a:avLst/>
              <a:gdLst>
                <a:gd name="connsiteX0" fmla="*/ 195336 w 195336"/>
                <a:gd name="connsiteY0" fmla="*/ 7471 h 17775"/>
                <a:gd name="connsiteX1" fmla="*/ 1101 w 195336"/>
                <a:gd name="connsiteY1" fmla="*/ 7471 h 17775"/>
                <a:gd name="connsiteX2" fmla="*/ 1101 w 195336"/>
                <a:gd name="connsiteY2" fmla="*/ 0 h 1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36" h="17775">
                  <a:moveTo>
                    <a:pt x="195336" y="7471"/>
                  </a:moveTo>
                  <a:cubicBezTo>
                    <a:pt x="110697" y="21577"/>
                    <a:pt x="134787" y="20839"/>
                    <a:pt x="1101" y="7471"/>
                  </a:cubicBezTo>
                  <a:cubicBezTo>
                    <a:pt x="-1377" y="7223"/>
                    <a:pt x="1101" y="2490"/>
                    <a:pt x="1101" y="0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84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- why not?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371600" y="1752600"/>
            <a:ext cx="4419600" cy="1219200"/>
          </a:xfrm>
          <a:prstGeom prst="wedgeRoundRectCallout">
            <a:avLst>
              <a:gd name="adj1" fmla="val -42288"/>
              <a:gd name="adj2" fmla="val 146416"/>
              <a:gd name="adj3" fmla="val 16667"/>
            </a:avLst>
          </a:prstGeom>
          <a:noFill/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Don’t use exceptions</a:t>
            </a:r>
            <a:endParaRPr lang="en-US" sz="32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052" y="3886200"/>
            <a:ext cx="1233748" cy="1890672"/>
            <a:chOff x="5624252" y="1843128"/>
            <a:chExt cx="1519156" cy="2489870"/>
          </a:xfrm>
        </p:grpSpPr>
        <p:sp>
          <p:nvSpPr>
            <p:cNvPr id="7" name="Oval 6"/>
            <p:cNvSpPr/>
            <p:nvPr/>
          </p:nvSpPr>
          <p:spPr>
            <a:xfrm>
              <a:off x="6172200" y="1981200"/>
              <a:ext cx="762000" cy="7620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24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705600" y="2286000"/>
              <a:ext cx="76200" cy="76200"/>
            </a:xfrm>
            <a:prstGeom prst="ellipse">
              <a:avLst/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577949" y="1904999"/>
              <a:ext cx="127651" cy="68385"/>
            </a:xfrm>
            <a:custGeom>
              <a:avLst/>
              <a:gdLst>
                <a:gd name="connsiteX0" fmla="*/ 0 w 136769"/>
                <a:gd name="connsiteY0" fmla="*/ 104682 h 104682"/>
                <a:gd name="connsiteX1" fmla="*/ 0 w 136769"/>
                <a:gd name="connsiteY1" fmla="*/ 104682 h 104682"/>
                <a:gd name="connsiteX2" fmla="*/ 26051 w 136769"/>
                <a:gd name="connsiteY2" fmla="*/ 46066 h 104682"/>
                <a:gd name="connsiteX3" fmla="*/ 52102 w 136769"/>
                <a:gd name="connsiteY3" fmla="*/ 39553 h 104682"/>
                <a:gd name="connsiteX4" fmla="*/ 71641 w 136769"/>
                <a:gd name="connsiteY4" fmla="*/ 20015 h 104682"/>
                <a:gd name="connsiteX5" fmla="*/ 117230 w 136769"/>
                <a:gd name="connsiteY5" fmla="*/ 476 h 104682"/>
                <a:gd name="connsiteX6" fmla="*/ 136769 w 136769"/>
                <a:gd name="connsiteY6" fmla="*/ 476 h 104682"/>
                <a:gd name="connsiteX7" fmla="*/ 136769 w 136769"/>
                <a:gd name="connsiteY7" fmla="*/ 476 h 1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69" h="104682">
                  <a:moveTo>
                    <a:pt x="0" y="104682"/>
                  </a:moveTo>
                  <a:lnTo>
                    <a:pt x="0" y="104682"/>
                  </a:lnTo>
                  <a:cubicBezTo>
                    <a:pt x="8684" y="85143"/>
                    <a:pt x="12694" y="62762"/>
                    <a:pt x="26051" y="46066"/>
                  </a:cubicBezTo>
                  <a:cubicBezTo>
                    <a:pt x="31643" y="39076"/>
                    <a:pt x="44330" y="43994"/>
                    <a:pt x="52102" y="39553"/>
                  </a:cubicBezTo>
                  <a:cubicBezTo>
                    <a:pt x="60099" y="34983"/>
                    <a:pt x="64146" y="25368"/>
                    <a:pt x="71641" y="20015"/>
                  </a:cubicBezTo>
                  <a:cubicBezTo>
                    <a:pt x="78862" y="14857"/>
                    <a:pt x="106138" y="2325"/>
                    <a:pt x="117230" y="476"/>
                  </a:cubicBezTo>
                  <a:cubicBezTo>
                    <a:pt x="123654" y="-595"/>
                    <a:pt x="130256" y="476"/>
                    <a:pt x="136769" y="476"/>
                  </a:cubicBezTo>
                  <a:lnTo>
                    <a:pt x="136769" y="476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06308" y="1843128"/>
              <a:ext cx="6775" cy="130257"/>
            </a:xfrm>
            <a:custGeom>
              <a:avLst/>
              <a:gdLst>
                <a:gd name="connsiteX0" fmla="*/ 6513 w 6775"/>
                <a:gd name="connsiteY0" fmla="*/ 130257 h 130257"/>
                <a:gd name="connsiteX1" fmla="*/ 6513 w 6775"/>
                <a:gd name="connsiteY1" fmla="*/ 130257 h 130257"/>
                <a:gd name="connsiteX2" fmla="*/ 0 w 6775"/>
                <a:gd name="connsiteY2" fmla="*/ 71641 h 130257"/>
                <a:gd name="connsiteX3" fmla="*/ 6513 w 6775"/>
                <a:gd name="connsiteY3" fmla="*/ 19539 h 130257"/>
                <a:gd name="connsiteX4" fmla="*/ 6513 w 6775"/>
                <a:gd name="connsiteY4" fmla="*/ 0 h 130257"/>
                <a:gd name="connsiteX5" fmla="*/ 6513 w 6775"/>
                <a:gd name="connsiteY5" fmla="*/ 0 h 1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5" h="130257">
                  <a:moveTo>
                    <a:pt x="6513" y="130257"/>
                  </a:moveTo>
                  <a:lnTo>
                    <a:pt x="6513" y="130257"/>
                  </a:lnTo>
                  <a:cubicBezTo>
                    <a:pt x="4342" y="110718"/>
                    <a:pt x="0" y="91300"/>
                    <a:pt x="0" y="71641"/>
                  </a:cubicBezTo>
                  <a:cubicBezTo>
                    <a:pt x="0" y="54138"/>
                    <a:pt x="4928" y="36970"/>
                    <a:pt x="6513" y="19539"/>
                  </a:cubicBezTo>
                  <a:cubicBezTo>
                    <a:pt x="7103" y="13053"/>
                    <a:pt x="6513" y="6513"/>
                    <a:pt x="6513" y="0"/>
                  </a:cubicBezTo>
                  <a:lnTo>
                    <a:pt x="6513" y="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24600" y="1905000"/>
              <a:ext cx="110067" cy="94436"/>
            </a:xfrm>
            <a:custGeom>
              <a:avLst/>
              <a:gdLst>
                <a:gd name="connsiteX0" fmla="*/ 162821 w 162821"/>
                <a:gd name="connsiteY0" fmla="*/ 97741 h 97741"/>
                <a:gd name="connsiteX1" fmla="*/ 162821 w 162821"/>
                <a:gd name="connsiteY1" fmla="*/ 97741 h 97741"/>
                <a:gd name="connsiteX2" fmla="*/ 130257 w 162821"/>
                <a:gd name="connsiteY2" fmla="*/ 52151 h 97741"/>
                <a:gd name="connsiteX3" fmla="*/ 110718 w 162821"/>
                <a:gd name="connsiteY3" fmla="*/ 39126 h 97741"/>
                <a:gd name="connsiteX4" fmla="*/ 65128 w 162821"/>
                <a:gd name="connsiteY4" fmla="*/ 26100 h 97741"/>
                <a:gd name="connsiteX5" fmla="*/ 39077 w 162821"/>
                <a:gd name="connsiteY5" fmla="*/ 6561 h 97741"/>
                <a:gd name="connsiteX6" fmla="*/ 0 w 162821"/>
                <a:gd name="connsiteY6" fmla="*/ 49 h 97741"/>
                <a:gd name="connsiteX7" fmla="*/ 0 w 162821"/>
                <a:gd name="connsiteY7" fmla="*/ 49 h 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21" h="97741">
                  <a:moveTo>
                    <a:pt x="162821" y="97741"/>
                  </a:moveTo>
                  <a:lnTo>
                    <a:pt x="162821" y="97741"/>
                  </a:lnTo>
                  <a:cubicBezTo>
                    <a:pt x="151966" y="82544"/>
                    <a:pt x="142664" y="66109"/>
                    <a:pt x="130257" y="52151"/>
                  </a:cubicBezTo>
                  <a:cubicBezTo>
                    <a:pt x="125057" y="46301"/>
                    <a:pt x="117719" y="42626"/>
                    <a:pt x="110718" y="39126"/>
                  </a:cubicBezTo>
                  <a:cubicBezTo>
                    <a:pt x="101372" y="34453"/>
                    <a:pt x="73478" y="28187"/>
                    <a:pt x="65128" y="26100"/>
                  </a:cubicBezTo>
                  <a:cubicBezTo>
                    <a:pt x="56444" y="19587"/>
                    <a:pt x="48786" y="11415"/>
                    <a:pt x="39077" y="6561"/>
                  </a:cubicBezTo>
                  <a:cubicBezTo>
                    <a:pt x="23947" y="-1004"/>
                    <a:pt x="14636" y="49"/>
                    <a:pt x="0" y="49"/>
                  </a:cubicBezTo>
                  <a:lnTo>
                    <a:pt x="0" y="49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667500" y="2216150"/>
              <a:ext cx="152400" cy="28575"/>
            </a:xfrm>
            <a:custGeom>
              <a:avLst/>
              <a:gdLst>
                <a:gd name="connsiteX0" fmla="*/ 0 w 152400"/>
                <a:gd name="connsiteY0" fmla="*/ 28575 h 28575"/>
                <a:gd name="connsiteX1" fmla="*/ 15875 w 152400"/>
                <a:gd name="connsiteY1" fmla="*/ 22225 h 28575"/>
                <a:gd name="connsiteX2" fmla="*/ 25400 w 152400"/>
                <a:gd name="connsiteY2" fmla="*/ 15875 h 28575"/>
                <a:gd name="connsiteX3" fmla="*/ 44450 w 152400"/>
                <a:gd name="connsiteY3" fmla="*/ 9525 h 28575"/>
                <a:gd name="connsiteX4" fmla="*/ 69850 w 152400"/>
                <a:gd name="connsiteY4" fmla="*/ 0 h 28575"/>
                <a:gd name="connsiteX5" fmla="*/ 117475 w 152400"/>
                <a:gd name="connsiteY5" fmla="*/ 3175 h 28575"/>
                <a:gd name="connsiteX6" fmla="*/ 127000 w 152400"/>
                <a:gd name="connsiteY6" fmla="*/ 9525 h 28575"/>
                <a:gd name="connsiteX7" fmla="*/ 139700 w 152400"/>
                <a:gd name="connsiteY7" fmla="*/ 15875 h 28575"/>
                <a:gd name="connsiteX8" fmla="*/ 152400 w 152400"/>
                <a:gd name="connsiteY8" fmla="*/ 158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8575">
                  <a:moveTo>
                    <a:pt x="0" y="28575"/>
                  </a:moveTo>
                  <a:cubicBezTo>
                    <a:pt x="5292" y="26458"/>
                    <a:pt x="10777" y="24774"/>
                    <a:pt x="15875" y="22225"/>
                  </a:cubicBezTo>
                  <a:cubicBezTo>
                    <a:pt x="19288" y="20518"/>
                    <a:pt x="21913" y="17425"/>
                    <a:pt x="25400" y="15875"/>
                  </a:cubicBezTo>
                  <a:cubicBezTo>
                    <a:pt x="31517" y="13157"/>
                    <a:pt x="38463" y="12518"/>
                    <a:pt x="44450" y="9525"/>
                  </a:cubicBezTo>
                  <a:cubicBezTo>
                    <a:pt x="61053" y="1224"/>
                    <a:pt x="52558" y="4323"/>
                    <a:pt x="69850" y="0"/>
                  </a:cubicBezTo>
                  <a:cubicBezTo>
                    <a:pt x="85725" y="1058"/>
                    <a:pt x="101781" y="559"/>
                    <a:pt x="117475" y="3175"/>
                  </a:cubicBezTo>
                  <a:cubicBezTo>
                    <a:pt x="121239" y="3802"/>
                    <a:pt x="123687" y="7632"/>
                    <a:pt x="127000" y="9525"/>
                  </a:cubicBezTo>
                  <a:cubicBezTo>
                    <a:pt x="131109" y="11873"/>
                    <a:pt x="135108" y="14727"/>
                    <a:pt x="139700" y="15875"/>
                  </a:cubicBezTo>
                  <a:cubicBezTo>
                    <a:pt x="143807" y="16902"/>
                    <a:pt x="148167" y="15875"/>
                    <a:pt x="152400" y="15875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70625" y="2222500"/>
              <a:ext cx="152400" cy="19050"/>
            </a:xfrm>
            <a:custGeom>
              <a:avLst/>
              <a:gdLst>
                <a:gd name="connsiteX0" fmla="*/ 152400 w 152400"/>
                <a:gd name="connsiteY0" fmla="*/ 15875 h 19050"/>
                <a:gd name="connsiteX1" fmla="*/ 152400 w 152400"/>
                <a:gd name="connsiteY1" fmla="*/ 15875 h 19050"/>
                <a:gd name="connsiteX2" fmla="*/ 123825 w 152400"/>
                <a:gd name="connsiteY2" fmla="*/ 6350 h 19050"/>
                <a:gd name="connsiteX3" fmla="*/ 50800 w 152400"/>
                <a:gd name="connsiteY3" fmla="*/ 0 h 19050"/>
                <a:gd name="connsiteX4" fmla="*/ 25400 w 152400"/>
                <a:gd name="connsiteY4" fmla="*/ 3175 h 19050"/>
                <a:gd name="connsiteX5" fmla="*/ 6350 w 152400"/>
                <a:gd name="connsiteY5" fmla="*/ 15875 h 19050"/>
                <a:gd name="connsiteX6" fmla="*/ 0 w 152400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9050">
                  <a:moveTo>
                    <a:pt x="152400" y="15875"/>
                  </a:moveTo>
                  <a:lnTo>
                    <a:pt x="152400" y="15875"/>
                  </a:lnTo>
                  <a:cubicBezTo>
                    <a:pt x="142875" y="12700"/>
                    <a:pt x="133479" y="9108"/>
                    <a:pt x="123825" y="6350"/>
                  </a:cubicBezTo>
                  <a:cubicBezTo>
                    <a:pt x="102121" y="149"/>
                    <a:pt x="67802" y="945"/>
                    <a:pt x="50800" y="0"/>
                  </a:cubicBezTo>
                  <a:cubicBezTo>
                    <a:pt x="42333" y="1058"/>
                    <a:pt x="33435" y="305"/>
                    <a:pt x="25400" y="3175"/>
                  </a:cubicBezTo>
                  <a:cubicBezTo>
                    <a:pt x="18213" y="5742"/>
                    <a:pt x="13176" y="12462"/>
                    <a:pt x="6350" y="15875"/>
                  </a:cubicBezTo>
                  <a:lnTo>
                    <a:pt x="0" y="19050"/>
                  </a:ln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81750" y="2479675"/>
              <a:ext cx="320675" cy="139700"/>
            </a:xfrm>
            <a:custGeom>
              <a:avLst/>
              <a:gdLst>
                <a:gd name="connsiteX0" fmla="*/ 0 w 320675"/>
                <a:gd name="connsiteY0" fmla="*/ 0 h 139700"/>
                <a:gd name="connsiteX1" fmla="*/ 0 w 320675"/>
                <a:gd name="connsiteY1" fmla="*/ 0 h 139700"/>
                <a:gd name="connsiteX2" fmla="*/ 25400 w 320675"/>
                <a:gd name="connsiteY2" fmla="*/ 12700 h 139700"/>
                <a:gd name="connsiteX3" fmla="*/ 34925 w 320675"/>
                <a:gd name="connsiteY3" fmla="*/ 19050 h 139700"/>
                <a:gd name="connsiteX4" fmla="*/ 44450 w 320675"/>
                <a:gd name="connsiteY4" fmla="*/ 22225 h 139700"/>
                <a:gd name="connsiteX5" fmla="*/ 50800 w 320675"/>
                <a:gd name="connsiteY5" fmla="*/ 25400 h 139700"/>
                <a:gd name="connsiteX6" fmla="*/ 92075 w 320675"/>
                <a:gd name="connsiteY6" fmla="*/ 38100 h 139700"/>
                <a:gd name="connsiteX7" fmla="*/ 193675 w 320675"/>
                <a:gd name="connsiteY7" fmla="*/ 38100 h 139700"/>
                <a:gd name="connsiteX8" fmla="*/ 238125 w 320675"/>
                <a:gd name="connsiteY8" fmla="*/ 31750 h 139700"/>
                <a:gd name="connsiteX9" fmla="*/ 282575 w 320675"/>
                <a:gd name="connsiteY9" fmla="*/ 22225 h 139700"/>
                <a:gd name="connsiteX10" fmla="*/ 320675 w 320675"/>
                <a:gd name="connsiteY10" fmla="*/ 15875 h 139700"/>
                <a:gd name="connsiteX11" fmla="*/ 320675 w 320675"/>
                <a:gd name="connsiteY11" fmla="*/ 15875 h 139700"/>
                <a:gd name="connsiteX12" fmla="*/ 295275 w 320675"/>
                <a:gd name="connsiteY12" fmla="*/ 79375 h 139700"/>
                <a:gd name="connsiteX13" fmla="*/ 292100 w 320675"/>
                <a:gd name="connsiteY13" fmla="*/ 85725 h 139700"/>
                <a:gd name="connsiteX14" fmla="*/ 244475 w 320675"/>
                <a:gd name="connsiteY14" fmla="*/ 123825 h 139700"/>
                <a:gd name="connsiteX15" fmla="*/ 200025 w 320675"/>
                <a:gd name="connsiteY15" fmla="*/ 136525 h 139700"/>
                <a:gd name="connsiteX16" fmla="*/ 161925 w 320675"/>
                <a:gd name="connsiteY16" fmla="*/ 139700 h 139700"/>
                <a:gd name="connsiteX17" fmla="*/ 127000 w 320675"/>
                <a:gd name="connsiteY17" fmla="*/ 139700 h 139700"/>
                <a:gd name="connsiteX18" fmla="*/ 104775 w 320675"/>
                <a:gd name="connsiteY18" fmla="*/ 130175 h 139700"/>
                <a:gd name="connsiteX19" fmla="*/ 73025 w 320675"/>
                <a:gd name="connsiteY19" fmla="*/ 123825 h 139700"/>
                <a:gd name="connsiteX20" fmla="*/ 73025 w 320675"/>
                <a:gd name="connsiteY20" fmla="*/ 123825 h 139700"/>
                <a:gd name="connsiteX21" fmla="*/ 22225 w 320675"/>
                <a:gd name="connsiteY21" fmla="*/ 85725 h 139700"/>
                <a:gd name="connsiteX22" fmla="*/ 0 w 320675"/>
                <a:gd name="connsiteY22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0675" h="139700">
                  <a:moveTo>
                    <a:pt x="0" y="0"/>
                  </a:moveTo>
                  <a:lnTo>
                    <a:pt x="0" y="0"/>
                  </a:lnTo>
                  <a:cubicBezTo>
                    <a:pt x="8467" y="4233"/>
                    <a:pt x="17090" y="8167"/>
                    <a:pt x="25400" y="12700"/>
                  </a:cubicBezTo>
                  <a:cubicBezTo>
                    <a:pt x="28750" y="14527"/>
                    <a:pt x="31512" y="17343"/>
                    <a:pt x="34925" y="19050"/>
                  </a:cubicBezTo>
                  <a:cubicBezTo>
                    <a:pt x="37918" y="20547"/>
                    <a:pt x="41343" y="20982"/>
                    <a:pt x="44450" y="22225"/>
                  </a:cubicBezTo>
                  <a:cubicBezTo>
                    <a:pt x="46647" y="23104"/>
                    <a:pt x="48683" y="24342"/>
                    <a:pt x="50800" y="25400"/>
                  </a:cubicBezTo>
                  <a:lnTo>
                    <a:pt x="92075" y="38100"/>
                  </a:lnTo>
                  <a:lnTo>
                    <a:pt x="193675" y="38100"/>
                  </a:lnTo>
                  <a:lnTo>
                    <a:pt x="238125" y="31750"/>
                  </a:lnTo>
                  <a:lnTo>
                    <a:pt x="282575" y="22225"/>
                  </a:lnTo>
                  <a:lnTo>
                    <a:pt x="320675" y="15875"/>
                  </a:lnTo>
                  <a:lnTo>
                    <a:pt x="320675" y="15875"/>
                  </a:lnTo>
                  <a:lnTo>
                    <a:pt x="295275" y="79375"/>
                  </a:lnTo>
                  <a:lnTo>
                    <a:pt x="292100" y="85725"/>
                  </a:lnTo>
                  <a:lnTo>
                    <a:pt x="244475" y="123825"/>
                  </a:lnTo>
                  <a:lnTo>
                    <a:pt x="200025" y="136525"/>
                  </a:lnTo>
                  <a:lnTo>
                    <a:pt x="161925" y="139700"/>
                  </a:lnTo>
                  <a:lnTo>
                    <a:pt x="127000" y="139700"/>
                  </a:lnTo>
                  <a:lnTo>
                    <a:pt x="104775" y="130175"/>
                  </a:lnTo>
                  <a:lnTo>
                    <a:pt x="73025" y="123825"/>
                  </a:lnTo>
                  <a:lnTo>
                    <a:pt x="73025" y="123825"/>
                  </a:lnTo>
                  <a:lnTo>
                    <a:pt x="22225" y="857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>
              <a:off x="6248400" y="2743200"/>
              <a:ext cx="609600" cy="914400"/>
            </a:xfrm>
            <a:prstGeom prst="trapezoid">
              <a:avLst>
                <a:gd name="adj" fmla="val 6618"/>
              </a:avLst>
            </a:pr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18412" y="3645647"/>
              <a:ext cx="246529" cy="642471"/>
            </a:xfrm>
            <a:custGeom>
              <a:avLst/>
              <a:gdLst>
                <a:gd name="connsiteX0" fmla="*/ 246529 w 246529"/>
                <a:gd name="connsiteY0" fmla="*/ 0 h 642471"/>
                <a:gd name="connsiteX1" fmla="*/ 246529 w 246529"/>
                <a:gd name="connsiteY1" fmla="*/ 0 h 642471"/>
                <a:gd name="connsiteX2" fmla="*/ 231588 w 246529"/>
                <a:gd name="connsiteY2" fmla="*/ 141941 h 642471"/>
                <a:gd name="connsiteX3" fmla="*/ 224117 w 246529"/>
                <a:gd name="connsiteY3" fmla="*/ 179294 h 642471"/>
                <a:gd name="connsiteX4" fmla="*/ 216647 w 246529"/>
                <a:gd name="connsiteY4" fmla="*/ 328706 h 642471"/>
                <a:gd name="connsiteX5" fmla="*/ 209176 w 246529"/>
                <a:gd name="connsiteY5" fmla="*/ 433294 h 642471"/>
                <a:gd name="connsiteX6" fmla="*/ 186764 w 246529"/>
                <a:gd name="connsiteY6" fmla="*/ 470647 h 642471"/>
                <a:gd name="connsiteX7" fmla="*/ 179294 w 246529"/>
                <a:gd name="connsiteY7" fmla="*/ 500529 h 642471"/>
                <a:gd name="connsiteX8" fmla="*/ 164353 w 246529"/>
                <a:gd name="connsiteY8" fmla="*/ 522941 h 642471"/>
                <a:gd name="connsiteX9" fmla="*/ 156882 w 246529"/>
                <a:gd name="connsiteY9" fmla="*/ 642471 h 642471"/>
                <a:gd name="connsiteX10" fmla="*/ 134470 w 246529"/>
                <a:gd name="connsiteY10" fmla="*/ 635000 h 642471"/>
                <a:gd name="connsiteX11" fmla="*/ 89647 w 246529"/>
                <a:gd name="connsiteY11" fmla="*/ 605118 h 642471"/>
                <a:gd name="connsiteX12" fmla="*/ 37353 w 246529"/>
                <a:gd name="connsiteY12" fmla="*/ 627529 h 642471"/>
                <a:gd name="connsiteX13" fmla="*/ 0 w 246529"/>
                <a:gd name="connsiteY13" fmla="*/ 612588 h 642471"/>
                <a:gd name="connsiteX14" fmla="*/ 0 w 246529"/>
                <a:gd name="connsiteY14" fmla="*/ 612588 h 6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529" h="642471">
                  <a:moveTo>
                    <a:pt x="246529" y="0"/>
                  </a:moveTo>
                  <a:lnTo>
                    <a:pt x="246529" y="0"/>
                  </a:lnTo>
                  <a:cubicBezTo>
                    <a:pt x="244384" y="21447"/>
                    <a:pt x="235003" y="118039"/>
                    <a:pt x="231588" y="141941"/>
                  </a:cubicBezTo>
                  <a:cubicBezTo>
                    <a:pt x="229792" y="154511"/>
                    <a:pt x="226607" y="166843"/>
                    <a:pt x="224117" y="179294"/>
                  </a:cubicBezTo>
                  <a:cubicBezTo>
                    <a:pt x="221627" y="229098"/>
                    <a:pt x="219575" y="278926"/>
                    <a:pt x="216647" y="328706"/>
                  </a:cubicBezTo>
                  <a:cubicBezTo>
                    <a:pt x="214595" y="363597"/>
                    <a:pt x="216377" y="399092"/>
                    <a:pt x="209176" y="433294"/>
                  </a:cubicBezTo>
                  <a:cubicBezTo>
                    <a:pt x="206185" y="447503"/>
                    <a:pt x="194235" y="458196"/>
                    <a:pt x="186764" y="470647"/>
                  </a:cubicBezTo>
                  <a:cubicBezTo>
                    <a:pt x="184274" y="480608"/>
                    <a:pt x="183338" y="491092"/>
                    <a:pt x="179294" y="500529"/>
                  </a:cubicBezTo>
                  <a:cubicBezTo>
                    <a:pt x="175757" y="508782"/>
                    <a:pt x="165753" y="514072"/>
                    <a:pt x="164353" y="522941"/>
                  </a:cubicBezTo>
                  <a:cubicBezTo>
                    <a:pt x="158127" y="562374"/>
                    <a:pt x="159372" y="602628"/>
                    <a:pt x="156882" y="642471"/>
                  </a:cubicBezTo>
                  <a:cubicBezTo>
                    <a:pt x="149411" y="639981"/>
                    <a:pt x="141354" y="638824"/>
                    <a:pt x="134470" y="635000"/>
                  </a:cubicBezTo>
                  <a:cubicBezTo>
                    <a:pt x="118773" y="626279"/>
                    <a:pt x="89647" y="605118"/>
                    <a:pt x="89647" y="605118"/>
                  </a:cubicBezTo>
                  <a:cubicBezTo>
                    <a:pt x="86922" y="606480"/>
                    <a:pt x="46147" y="628628"/>
                    <a:pt x="37353" y="627529"/>
                  </a:cubicBezTo>
                  <a:cubicBezTo>
                    <a:pt x="24046" y="625866"/>
                    <a:pt x="0" y="612588"/>
                    <a:pt x="0" y="612588"/>
                  </a:cubicBezTo>
                  <a:lnTo>
                    <a:pt x="0" y="612588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56263" y="3653118"/>
              <a:ext cx="239090" cy="679880"/>
            </a:xfrm>
            <a:custGeom>
              <a:avLst/>
              <a:gdLst>
                <a:gd name="connsiteX0" fmla="*/ 14972 w 239090"/>
                <a:gd name="connsiteY0" fmla="*/ 0 h 679880"/>
                <a:gd name="connsiteX1" fmla="*/ 14972 w 239090"/>
                <a:gd name="connsiteY1" fmla="*/ 0 h 679880"/>
                <a:gd name="connsiteX2" fmla="*/ 7502 w 239090"/>
                <a:gd name="connsiteY2" fmla="*/ 366058 h 679880"/>
                <a:gd name="connsiteX3" fmla="*/ 7502 w 239090"/>
                <a:gd name="connsiteY3" fmla="*/ 537882 h 679880"/>
                <a:gd name="connsiteX4" fmla="*/ 44855 w 239090"/>
                <a:gd name="connsiteY4" fmla="*/ 590176 h 679880"/>
                <a:gd name="connsiteX5" fmla="*/ 52325 w 239090"/>
                <a:gd name="connsiteY5" fmla="*/ 612588 h 679880"/>
                <a:gd name="connsiteX6" fmla="*/ 59796 w 239090"/>
                <a:gd name="connsiteY6" fmla="*/ 672353 h 679880"/>
                <a:gd name="connsiteX7" fmla="*/ 82208 w 239090"/>
                <a:gd name="connsiteY7" fmla="*/ 664882 h 679880"/>
                <a:gd name="connsiteX8" fmla="*/ 194266 w 239090"/>
                <a:gd name="connsiteY8" fmla="*/ 672353 h 679880"/>
                <a:gd name="connsiteX9" fmla="*/ 239090 w 239090"/>
                <a:gd name="connsiteY9" fmla="*/ 679823 h 679880"/>
                <a:gd name="connsiteX10" fmla="*/ 239090 w 239090"/>
                <a:gd name="connsiteY10" fmla="*/ 679823 h 67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090" h="679880">
                  <a:moveTo>
                    <a:pt x="14972" y="0"/>
                  </a:moveTo>
                  <a:lnTo>
                    <a:pt x="14972" y="0"/>
                  </a:lnTo>
                  <a:cubicBezTo>
                    <a:pt x="12482" y="122019"/>
                    <a:pt x="11374" y="244075"/>
                    <a:pt x="7502" y="366058"/>
                  </a:cubicBezTo>
                  <a:cubicBezTo>
                    <a:pt x="4701" y="454280"/>
                    <a:pt x="-7879" y="460979"/>
                    <a:pt x="7502" y="537882"/>
                  </a:cubicBezTo>
                  <a:cubicBezTo>
                    <a:pt x="17463" y="587687"/>
                    <a:pt x="11237" y="578971"/>
                    <a:pt x="44855" y="590176"/>
                  </a:cubicBezTo>
                  <a:cubicBezTo>
                    <a:pt x="47345" y="597647"/>
                    <a:pt x="50916" y="604840"/>
                    <a:pt x="52325" y="612588"/>
                  </a:cubicBezTo>
                  <a:cubicBezTo>
                    <a:pt x="55916" y="632341"/>
                    <a:pt x="49835" y="654922"/>
                    <a:pt x="59796" y="672353"/>
                  </a:cubicBezTo>
                  <a:cubicBezTo>
                    <a:pt x="63703" y="679190"/>
                    <a:pt x="74737" y="667372"/>
                    <a:pt x="82208" y="664882"/>
                  </a:cubicBezTo>
                  <a:cubicBezTo>
                    <a:pt x="119561" y="667372"/>
                    <a:pt x="157036" y="668434"/>
                    <a:pt x="194266" y="672353"/>
                  </a:cubicBezTo>
                  <a:cubicBezTo>
                    <a:pt x="276706" y="681031"/>
                    <a:pt x="190732" y="679823"/>
                    <a:pt x="239090" y="679823"/>
                  </a:cubicBezTo>
                  <a:lnTo>
                    <a:pt x="239090" y="679823"/>
                  </a:ln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22471" y="2681941"/>
              <a:ext cx="620058" cy="313765"/>
            </a:xfrm>
            <a:custGeom>
              <a:avLst/>
              <a:gdLst>
                <a:gd name="connsiteX0" fmla="*/ 620058 w 620058"/>
                <a:gd name="connsiteY0" fmla="*/ 156883 h 313765"/>
                <a:gd name="connsiteX1" fmla="*/ 575235 w 620058"/>
                <a:gd name="connsiteY1" fmla="*/ 164353 h 313765"/>
                <a:gd name="connsiteX2" fmla="*/ 478117 w 620058"/>
                <a:gd name="connsiteY2" fmla="*/ 194235 h 313765"/>
                <a:gd name="connsiteX3" fmla="*/ 433294 w 620058"/>
                <a:gd name="connsiteY3" fmla="*/ 231588 h 313765"/>
                <a:gd name="connsiteX4" fmla="*/ 388470 w 620058"/>
                <a:gd name="connsiteY4" fmla="*/ 268941 h 313765"/>
                <a:gd name="connsiteX5" fmla="*/ 336176 w 620058"/>
                <a:gd name="connsiteY5" fmla="*/ 291353 h 313765"/>
                <a:gd name="connsiteX6" fmla="*/ 313764 w 620058"/>
                <a:gd name="connsiteY6" fmla="*/ 313765 h 313765"/>
                <a:gd name="connsiteX7" fmla="*/ 276411 w 620058"/>
                <a:gd name="connsiteY7" fmla="*/ 306294 h 313765"/>
                <a:gd name="connsiteX8" fmla="*/ 246529 w 620058"/>
                <a:gd name="connsiteY8" fmla="*/ 261471 h 313765"/>
                <a:gd name="connsiteX9" fmla="*/ 231588 w 620058"/>
                <a:gd name="connsiteY9" fmla="*/ 239059 h 313765"/>
                <a:gd name="connsiteX10" fmla="*/ 224117 w 620058"/>
                <a:gd name="connsiteY10" fmla="*/ 216647 h 313765"/>
                <a:gd name="connsiteX11" fmla="*/ 186764 w 620058"/>
                <a:gd name="connsiteY11" fmla="*/ 171824 h 313765"/>
                <a:gd name="connsiteX12" fmla="*/ 156882 w 620058"/>
                <a:gd name="connsiteY12" fmla="*/ 156883 h 313765"/>
                <a:gd name="connsiteX13" fmla="*/ 141941 w 620058"/>
                <a:gd name="connsiteY13" fmla="*/ 134471 h 313765"/>
                <a:gd name="connsiteX14" fmla="*/ 119529 w 620058"/>
                <a:gd name="connsiteY14" fmla="*/ 127000 h 313765"/>
                <a:gd name="connsiteX15" fmla="*/ 97117 w 620058"/>
                <a:gd name="connsiteY15" fmla="*/ 112059 h 313765"/>
                <a:gd name="connsiteX16" fmla="*/ 52294 w 620058"/>
                <a:gd name="connsiteY16" fmla="*/ 67235 h 313765"/>
                <a:gd name="connsiteX17" fmla="*/ 37353 w 620058"/>
                <a:gd name="connsiteY17" fmla="*/ 44824 h 313765"/>
                <a:gd name="connsiteX18" fmla="*/ 0 w 620058"/>
                <a:gd name="connsiteY18" fmla="*/ 0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0058" h="313765">
                  <a:moveTo>
                    <a:pt x="620058" y="156883"/>
                  </a:moveTo>
                  <a:cubicBezTo>
                    <a:pt x="605117" y="159373"/>
                    <a:pt x="589930" y="160679"/>
                    <a:pt x="575235" y="164353"/>
                  </a:cubicBezTo>
                  <a:cubicBezTo>
                    <a:pt x="542357" y="172573"/>
                    <a:pt x="510240" y="183528"/>
                    <a:pt x="478117" y="194235"/>
                  </a:cubicBezTo>
                  <a:cubicBezTo>
                    <a:pt x="412638" y="259714"/>
                    <a:pt x="495699" y="179583"/>
                    <a:pt x="433294" y="231588"/>
                  </a:cubicBezTo>
                  <a:cubicBezTo>
                    <a:pt x="408510" y="252241"/>
                    <a:pt x="416293" y="255030"/>
                    <a:pt x="388470" y="268941"/>
                  </a:cubicBezTo>
                  <a:cubicBezTo>
                    <a:pt x="355958" y="285197"/>
                    <a:pt x="372444" y="265447"/>
                    <a:pt x="336176" y="291353"/>
                  </a:cubicBezTo>
                  <a:cubicBezTo>
                    <a:pt x="327579" y="297494"/>
                    <a:pt x="321235" y="306294"/>
                    <a:pt x="313764" y="313765"/>
                  </a:cubicBezTo>
                  <a:cubicBezTo>
                    <a:pt x="301313" y="311275"/>
                    <a:pt x="286434" y="314090"/>
                    <a:pt x="276411" y="306294"/>
                  </a:cubicBezTo>
                  <a:cubicBezTo>
                    <a:pt x="262237" y="295270"/>
                    <a:pt x="256490" y="276412"/>
                    <a:pt x="246529" y="261471"/>
                  </a:cubicBezTo>
                  <a:cubicBezTo>
                    <a:pt x="241549" y="254000"/>
                    <a:pt x="234427" y="247577"/>
                    <a:pt x="231588" y="239059"/>
                  </a:cubicBezTo>
                  <a:cubicBezTo>
                    <a:pt x="229098" y="231588"/>
                    <a:pt x="227639" y="223690"/>
                    <a:pt x="224117" y="216647"/>
                  </a:cubicBezTo>
                  <a:cubicBezTo>
                    <a:pt x="216836" y="202084"/>
                    <a:pt x="199616" y="181004"/>
                    <a:pt x="186764" y="171824"/>
                  </a:cubicBezTo>
                  <a:cubicBezTo>
                    <a:pt x="177702" y="165351"/>
                    <a:pt x="166843" y="161863"/>
                    <a:pt x="156882" y="156883"/>
                  </a:cubicBezTo>
                  <a:cubicBezTo>
                    <a:pt x="151902" y="149412"/>
                    <a:pt x="148952" y="140080"/>
                    <a:pt x="141941" y="134471"/>
                  </a:cubicBezTo>
                  <a:cubicBezTo>
                    <a:pt x="135792" y="129552"/>
                    <a:pt x="126572" y="130522"/>
                    <a:pt x="119529" y="127000"/>
                  </a:cubicBezTo>
                  <a:cubicBezTo>
                    <a:pt x="111498" y="122985"/>
                    <a:pt x="103828" y="118024"/>
                    <a:pt x="97117" y="112059"/>
                  </a:cubicBezTo>
                  <a:cubicBezTo>
                    <a:pt x="81324" y="98021"/>
                    <a:pt x="64015" y="84816"/>
                    <a:pt x="52294" y="67235"/>
                  </a:cubicBezTo>
                  <a:cubicBezTo>
                    <a:pt x="47314" y="59765"/>
                    <a:pt x="43196" y="51641"/>
                    <a:pt x="37353" y="44824"/>
                  </a:cubicBezTo>
                  <a:cubicBezTo>
                    <a:pt x="-3229" y="-2522"/>
                    <a:pt x="16442" y="32887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819588" y="2667000"/>
              <a:ext cx="30151" cy="89647"/>
            </a:xfrm>
            <a:custGeom>
              <a:avLst/>
              <a:gdLst>
                <a:gd name="connsiteX0" fmla="*/ 0 w 30151"/>
                <a:gd name="connsiteY0" fmla="*/ 89647 h 89647"/>
                <a:gd name="connsiteX1" fmla="*/ 14941 w 30151"/>
                <a:gd name="connsiteY1" fmla="*/ 29882 h 89647"/>
                <a:gd name="connsiteX2" fmla="*/ 29883 w 30151"/>
                <a:gd name="connsiteY2" fmla="*/ 0 h 8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51" h="89647">
                  <a:moveTo>
                    <a:pt x="0" y="89647"/>
                  </a:moveTo>
                  <a:cubicBezTo>
                    <a:pt x="1606" y="81619"/>
                    <a:pt x="8051" y="41365"/>
                    <a:pt x="14941" y="29882"/>
                  </a:cubicBezTo>
                  <a:cubicBezTo>
                    <a:pt x="33405" y="-891"/>
                    <a:pt x="29883" y="30689"/>
                    <a:pt x="29883" y="0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24252" y="2794000"/>
              <a:ext cx="195336" cy="17775"/>
            </a:xfrm>
            <a:custGeom>
              <a:avLst/>
              <a:gdLst>
                <a:gd name="connsiteX0" fmla="*/ 195336 w 195336"/>
                <a:gd name="connsiteY0" fmla="*/ 7471 h 17775"/>
                <a:gd name="connsiteX1" fmla="*/ 1101 w 195336"/>
                <a:gd name="connsiteY1" fmla="*/ 7471 h 17775"/>
                <a:gd name="connsiteX2" fmla="*/ 1101 w 195336"/>
                <a:gd name="connsiteY2" fmla="*/ 0 h 1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36" h="17775">
                  <a:moveTo>
                    <a:pt x="195336" y="7471"/>
                  </a:moveTo>
                  <a:cubicBezTo>
                    <a:pt x="110697" y="21577"/>
                    <a:pt x="134787" y="20839"/>
                    <a:pt x="1101" y="7471"/>
                  </a:cubicBezTo>
                  <a:cubicBezTo>
                    <a:pt x="-1377" y="7223"/>
                    <a:pt x="1101" y="2490"/>
                    <a:pt x="1101" y="0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60882" y="2861235"/>
              <a:ext cx="382526" cy="597647"/>
            </a:xfrm>
            <a:custGeom>
              <a:avLst/>
              <a:gdLst>
                <a:gd name="connsiteX0" fmla="*/ 0 w 382526"/>
                <a:gd name="connsiteY0" fmla="*/ 0 h 597647"/>
                <a:gd name="connsiteX1" fmla="*/ 112059 w 382526"/>
                <a:gd name="connsiteY1" fmla="*/ 67236 h 597647"/>
                <a:gd name="connsiteX2" fmla="*/ 119530 w 382526"/>
                <a:gd name="connsiteY2" fmla="*/ 89647 h 597647"/>
                <a:gd name="connsiteX3" fmla="*/ 134471 w 382526"/>
                <a:gd name="connsiteY3" fmla="*/ 104589 h 597647"/>
                <a:gd name="connsiteX4" fmla="*/ 149412 w 382526"/>
                <a:gd name="connsiteY4" fmla="*/ 127000 h 597647"/>
                <a:gd name="connsiteX5" fmla="*/ 171824 w 382526"/>
                <a:gd name="connsiteY5" fmla="*/ 149412 h 597647"/>
                <a:gd name="connsiteX6" fmla="*/ 201706 w 382526"/>
                <a:gd name="connsiteY6" fmla="*/ 194236 h 597647"/>
                <a:gd name="connsiteX7" fmla="*/ 231589 w 382526"/>
                <a:gd name="connsiteY7" fmla="*/ 216647 h 597647"/>
                <a:gd name="connsiteX8" fmla="*/ 276412 w 382526"/>
                <a:gd name="connsiteY8" fmla="*/ 254000 h 597647"/>
                <a:gd name="connsiteX9" fmla="*/ 298824 w 382526"/>
                <a:gd name="connsiteY9" fmla="*/ 261471 h 597647"/>
                <a:gd name="connsiteX10" fmla="*/ 313765 w 382526"/>
                <a:gd name="connsiteY10" fmla="*/ 283883 h 597647"/>
                <a:gd name="connsiteX11" fmla="*/ 366059 w 382526"/>
                <a:gd name="connsiteY11" fmla="*/ 298824 h 597647"/>
                <a:gd name="connsiteX12" fmla="*/ 373530 w 382526"/>
                <a:gd name="connsiteY12" fmla="*/ 343647 h 597647"/>
                <a:gd name="connsiteX13" fmla="*/ 328706 w 382526"/>
                <a:gd name="connsiteY13" fmla="*/ 358589 h 597647"/>
                <a:gd name="connsiteX14" fmla="*/ 254000 w 382526"/>
                <a:gd name="connsiteY14" fmla="*/ 403412 h 597647"/>
                <a:gd name="connsiteX15" fmla="*/ 216647 w 382526"/>
                <a:gd name="connsiteY15" fmla="*/ 440765 h 597647"/>
                <a:gd name="connsiteX16" fmla="*/ 194236 w 382526"/>
                <a:gd name="connsiteY16" fmla="*/ 470647 h 597647"/>
                <a:gd name="connsiteX17" fmla="*/ 164353 w 382526"/>
                <a:gd name="connsiteY17" fmla="*/ 493059 h 597647"/>
                <a:gd name="connsiteX18" fmla="*/ 141942 w 382526"/>
                <a:gd name="connsiteY18" fmla="*/ 522941 h 597647"/>
                <a:gd name="connsiteX19" fmla="*/ 127000 w 382526"/>
                <a:gd name="connsiteY19" fmla="*/ 537883 h 597647"/>
                <a:gd name="connsiteX20" fmla="*/ 112059 w 382526"/>
                <a:gd name="connsiteY20" fmla="*/ 560294 h 597647"/>
                <a:gd name="connsiteX21" fmla="*/ 97118 w 382526"/>
                <a:gd name="connsiteY21" fmla="*/ 575236 h 597647"/>
                <a:gd name="connsiteX22" fmla="*/ 82177 w 382526"/>
                <a:gd name="connsiteY22" fmla="*/ 597647 h 5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2526" h="597647">
                  <a:moveTo>
                    <a:pt x="0" y="0"/>
                  </a:moveTo>
                  <a:cubicBezTo>
                    <a:pt x="96199" y="64133"/>
                    <a:pt x="55576" y="48407"/>
                    <a:pt x="112059" y="67236"/>
                  </a:cubicBezTo>
                  <a:cubicBezTo>
                    <a:pt x="114549" y="74706"/>
                    <a:pt x="115479" y="82895"/>
                    <a:pt x="119530" y="89647"/>
                  </a:cubicBezTo>
                  <a:cubicBezTo>
                    <a:pt x="123154" y="95687"/>
                    <a:pt x="130071" y="99089"/>
                    <a:pt x="134471" y="104589"/>
                  </a:cubicBezTo>
                  <a:cubicBezTo>
                    <a:pt x="140080" y="111600"/>
                    <a:pt x="143664" y="120103"/>
                    <a:pt x="149412" y="127000"/>
                  </a:cubicBezTo>
                  <a:cubicBezTo>
                    <a:pt x="156176" y="135116"/>
                    <a:pt x="165338" y="141072"/>
                    <a:pt x="171824" y="149412"/>
                  </a:cubicBezTo>
                  <a:cubicBezTo>
                    <a:pt x="182849" y="163587"/>
                    <a:pt x="187340" y="183462"/>
                    <a:pt x="201706" y="194236"/>
                  </a:cubicBezTo>
                  <a:cubicBezTo>
                    <a:pt x="211667" y="201706"/>
                    <a:pt x="222135" y="208544"/>
                    <a:pt x="231589" y="216647"/>
                  </a:cubicBezTo>
                  <a:cubicBezTo>
                    <a:pt x="254724" y="236477"/>
                    <a:pt x="249989" y="240789"/>
                    <a:pt x="276412" y="254000"/>
                  </a:cubicBezTo>
                  <a:cubicBezTo>
                    <a:pt x="283455" y="257522"/>
                    <a:pt x="291353" y="258981"/>
                    <a:pt x="298824" y="261471"/>
                  </a:cubicBezTo>
                  <a:cubicBezTo>
                    <a:pt x="303804" y="268942"/>
                    <a:pt x="306754" y="278274"/>
                    <a:pt x="313765" y="283883"/>
                  </a:cubicBezTo>
                  <a:cubicBezTo>
                    <a:pt x="318634" y="287778"/>
                    <a:pt x="364110" y="298337"/>
                    <a:pt x="366059" y="298824"/>
                  </a:cubicBezTo>
                  <a:cubicBezTo>
                    <a:pt x="373233" y="309586"/>
                    <a:pt x="394481" y="328682"/>
                    <a:pt x="373530" y="343647"/>
                  </a:cubicBezTo>
                  <a:cubicBezTo>
                    <a:pt x="360714" y="352801"/>
                    <a:pt x="341810" y="349853"/>
                    <a:pt x="328706" y="358589"/>
                  </a:cubicBezTo>
                  <a:cubicBezTo>
                    <a:pt x="274617" y="394649"/>
                    <a:pt x="299944" y="380441"/>
                    <a:pt x="254000" y="403412"/>
                  </a:cubicBezTo>
                  <a:cubicBezTo>
                    <a:pt x="241549" y="415863"/>
                    <a:pt x="227212" y="426678"/>
                    <a:pt x="216647" y="440765"/>
                  </a:cubicBezTo>
                  <a:cubicBezTo>
                    <a:pt x="209177" y="450726"/>
                    <a:pt x="203040" y="461843"/>
                    <a:pt x="194236" y="470647"/>
                  </a:cubicBezTo>
                  <a:cubicBezTo>
                    <a:pt x="185432" y="479451"/>
                    <a:pt x="173157" y="484255"/>
                    <a:pt x="164353" y="493059"/>
                  </a:cubicBezTo>
                  <a:cubicBezTo>
                    <a:pt x="155549" y="501863"/>
                    <a:pt x="149913" y="513376"/>
                    <a:pt x="141942" y="522941"/>
                  </a:cubicBezTo>
                  <a:cubicBezTo>
                    <a:pt x="137433" y="528352"/>
                    <a:pt x="131400" y="532383"/>
                    <a:pt x="127000" y="537883"/>
                  </a:cubicBezTo>
                  <a:cubicBezTo>
                    <a:pt x="121391" y="544894"/>
                    <a:pt x="117668" y="553283"/>
                    <a:pt x="112059" y="560294"/>
                  </a:cubicBezTo>
                  <a:cubicBezTo>
                    <a:pt x="107659" y="565794"/>
                    <a:pt x="101518" y="569736"/>
                    <a:pt x="97118" y="575236"/>
                  </a:cubicBezTo>
                  <a:cubicBezTo>
                    <a:pt x="91509" y="582247"/>
                    <a:pt x="82177" y="597647"/>
                    <a:pt x="82177" y="597647"/>
                  </a:cubicBezTo>
                </a:path>
              </a:pathLst>
            </a:cu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2743200" y="3505200"/>
            <a:ext cx="5181600" cy="1361589"/>
          </a:xfrm>
          <a:prstGeom prst="wedgeRoundRectCallout">
            <a:avLst>
              <a:gd name="adj1" fmla="val -70424"/>
              <a:gd name="adj2" fmla="val 18498"/>
              <a:gd name="adj3" fmla="val 16667"/>
            </a:avLst>
          </a:prstGeom>
          <a:noFill/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32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en-US" sz="32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they </a:t>
            </a:r>
            <a:r>
              <a:rPr lang="en-US" sz="3200" i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break referential transparency</a:t>
            </a:r>
            <a:endParaRPr lang="en-US" sz="32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- why not?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96" b="7948"/>
          <a:stretch/>
        </p:blipFill>
        <p:spPr>
          <a:xfrm>
            <a:off x="457200" y="3330195"/>
            <a:ext cx="8229600" cy="1140301"/>
          </a:xfrm>
        </p:spPr>
      </p:pic>
      <p:sp>
        <p:nvSpPr>
          <p:cNvPr id="9" name="Rounded Rectangular Callout 8"/>
          <p:cNvSpPr/>
          <p:nvPr/>
        </p:nvSpPr>
        <p:spPr>
          <a:xfrm>
            <a:off x="1568006" y="2779572"/>
            <a:ext cx="1788304" cy="328470"/>
          </a:xfrm>
          <a:prstGeom prst="wedgeRoundRectCallout">
            <a:avLst>
              <a:gd name="adj1" fmla="val -12231"/>
              <a:gd name="adj2" fmla="val 149289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function name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21048" y="2779572"/>
            <a:ext cx="1496734" cy="328470"/>
          </a:xfrm>
          <a:prstGeom prst="wedgeRoundRectCallout">
            <a:avLst>
              <a:gd name="adj1" fmla="val -12231"/>
              <a:gd name="adj2" fmla="val 149289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return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 type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029200"/>
            <a:ext cx="7823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Exceptions </a:t>
            </a:r>
            <a:r>
              <a:rPr lang="en-US" sz="3200" dirty="0" smtClean="0"/>
              <a:t>reduce my ability to reason about code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318616"/>
            <a:ext cx="78234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does this do?</a:t>
            </a:r>
            <a:endParaRPr lang="en-US" sz="32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738592" y="2218647"/>
            <a:ext cx="1788304" cy="560925"/>
          </a:xfrm>
          <a:prstGeom prst="wedgeRoundRectCallout">
            <a:avLst>
              <a:gd name="adj1" fmla="val -12231"/>
              <a:gd name="adj2" fmla="val 149289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p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arameters</a:t>
            </a:r>
          </a:p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(name : Type)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29400" y="4114800"/>
            <a:ext cx="1788304" cy="328470"/>
          </a:xfrm>
          <a:prstGeom prst="wedgeRoundRectCallout">
            <a:avLst>
              <a:gd name="adj1" fmla="val -59621"/>
              <a:gd name="adj2" fmla="val -87821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function body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2667000" cy="381000"/>
          </a:xfrm>
          <a:prstGeom prst="rect">
            <a:avLst/>
          </a:prstGeom>
          <a:noFill/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How do I read that?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800600" y="4572000"/>
            <a:ext cx="2743200" cy="328470"/>
          </a:xfrm>
          <a:prstGeom prst="wedgeRoundRectCallout">
            <a:avLst>
              <a:gd name="adj1" fmla="val -17011"/>
              <a:gd name="adj2" fmla="val -201779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Vector[</a:t>
            </a:r>
            <a:r>
              <a:rPr lang="en-US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Int</a:t>
            </a:r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]: </a:t>
            </a:r>
            <a:r>
              <a:rPr lang="en-US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def</a:t>
            </a:r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 max : </a:t>
            </a:r>
            <a:r>
              <a:rPr lang="en-US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Int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46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" grpId="0"/>
      <p:bldP spid="14" grpId="0" animBg="1"/>
      <p:bldP spid="14" grpId="1" animBg="1"/>
      <p:bldP spid="15" grpId="0" animBg="1"/>
      <p:bldP spid="15" grpId="1" animBg="1"/>
      <p:bldP spid="5" grpId="0"/>
      <p:bldP spid="5" grpId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handle error situations?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8993" b="-5942"/>
          <a:stretch/>
        </p:blipFill>
        <p:spPr>
          <a:xfrm>
            <a:off x="381000" y="1524000"/>
            <a:ext cx="8229600" cy="3058078"/>
          </a:xfrm>
        </p:spPr>
      </p:pic>
      <p:sp>
        <p:nvSpPr>
          <p:cNvPr id="7" name="Rounded Rectangle 6"/>
          <p:cNvSpPr/>
          <p:nvPr/>
        </p:nvSpPr>
        <p:spPr>
          <a:xfrm>
            <a:off x="3934822" y="1692286"/>
            <a:ext cx="943100" cy="426655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06224" y="2028722"/>
            <a:ext cx="1708429" cy="359962"/>
          </a:xfrm>
          <a:prstGeom prst="round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4648200" y="1295400"/>
            <a:ext cx="4343400" cy="328470"/>
          </a:xfrm>
          <a:prstGeom prst="wedgeRoundRectCallout">
            <a:avLst>
              <a:gd name="adj1" fmla="val -44746"/>
              <a:gd name="adj2" fmla="val 96706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declare the error in the return type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257800" y="2819400"/>
            <a:ext cx="2743200" cy="381000"/>
          </a:xfrm>
          <a:prstGeom prst="wedgeRoundRectCallout">
            <a:avLst>
              <a:gd name="adj1" fmla="val -119724"/>
              <a:gd name="adj2" fmla="val 53015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when we have no error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14800" y="4038600"/>
            <a:ext cx="2743200" cy="381000"/>
          </a:xfrm>
          <a:prstGeom prst="wedgeRoundRectCallout">
            <a:avLst>
              <a:gd name="adj1" fmla="val -77501"/>
              <a:gd name="adj2" fmla="val -157652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when we have an error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81600" y="4800600"/>
            <a:ext cx="990600" cy="533400"/>
          </a:xfrm>
          <a:prstGeom prst="roundRect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Try[A]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9400" y="5867400"/>
            <a:ext cx="1828800" cy="533400"/>
          </a:xfrm>
          <a:prstGeom prst="roundRect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Success(</a:t>
            </a:r>
            <a:r>
              <a:rPr lang="en-US" dirty="0" err="1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a:A</a:t>
            </a:r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5867400"/>
            <a:ext cx="3581400" cy="533400"/>
          </a:xfrm>
          <a:prstGeom prst="roundRect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Failure(exception)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16" name="Straight Connector 15"/>
          <p:cNvCxnSpPr>
            <a:stCxn id="3" idx="2"/>
            <a:endCxn id="15" idx="0"/>
          </p:cNvCxnSpPr>
          <p:nvPr/>
        </p:nvCxnSpPr>
        <p:spPr>
          <a:xfrm flipH="1">
            <a:off x="4686300" y="5334000"/>
            <a:ext cx="990600" cy="533400"/>
          </a:xfrm>
          <a:prstGeom prst="line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/>
          <p:cNvCxnSpPr>
            <a:stCxn id="3" idx="2"/>
            <a:endCxn id="14" idx="0"/>
          </p:cNvCxnSpPr>
          <p:nvPr/>
        </p:nvCxnSpPr>
        <p:spPr>
          <a:xfrm>
            <a:off x="5676900" y="5334000"/>
            <a:ext cx="1866900" cy="533400"/>
          </a:xfrm>
          <a:prstGeom prst="line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6" name="Rectangle 25"/>
          <p:cNvSpPr/>
          <p:nvPr/>
        </p:nvSpPr>
        <p:spPr>
          <a:xfrm>
            <a:off x="457200" y="2819400"/>
            <a:ext cx="7924800" cy="12992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3276600" y="2209800"/>
            <a:ext cx="2743200" cy="533400"/>
          </a:xfrm>
          <a:prstGeom prst="wedgeRoundRectCallout">
            <a:avLst>
              <a:gd name="adj1" fmla="val -78983"/>
              <a:gd name="adj2" fmla="val -36509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this will catch any error and convert it to a “Try”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03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3" grpId="0" animBg="1"/>
      <p:bldP spid="14" grpId="0" animBg="1"/>
      <p:bldP spid="15" grpId="0" animBg="1"/>
      <p:bldP spid="2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do we handle error situations?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54" b="6645"/>
          <a:stretch/>
        </p:blipFill>
        <p:spPr>
          <a:xfrm>
            <a:off x="457200" y="2811877"/>
            <a:ext cx="8229600" cy="2151021"/>
          </a:xfrm>
        </p:spPr>
      </p:pic>
      <p:sp>
        <p:nvSpPr>
          <p:cNvPr id="5" name="Rounded Rectangular Callout 4"/>
          <p:cNvSpPr/>
          <p:nvPr/>
        </p:nvSpPr>
        <p:spPr>
          <a:xfrm>
            <a:off x="6362734" y="2222379"/>
            <a:ext cx="2324066" cy="589497"/>
          </a:xfrm>
          <a:prstGeom prst="wedgeRoundRectCallout">
            <a:avLst>
              <a:gd name="adj1" fmla="val -138372"/>
              <a:gd name="adj2" fmla="val 166799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I had to create an exception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998964" y="4373401"/>
            <a:ext cx="2324066" cy="589497"/>
          </a:xfrm>
          <a:prstGeom prst="wedgeRoundRectCallout">
            <a:avLst>
              <a:gd name="adj1" fmla="val -131123"/>
              <a:gd name="adj2" fmla="val -74996"/>
              <a:gd name="adj3" fmla="val 16667"/>
            </a:avLst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/>
              </a:rPr>
              <a:t>Just in case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181600"/>
            <a:ext cx="69264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Yuk! That doesn’t look “exception free”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2942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Check for an empty </a:t>
            </a:r>
            <a:r>
              <a:rPr lang="en-US" dirty="0" smtClean="0"/>
              <a:t>vector: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useo">
      <a:majorFont>
        <a:latin typeface="Museo Sans 5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</TotalTime>
  <Words>1643</Words>
  <Application>Microsoft Macintosh PowerPoint</Application>
  <PresentationFormat>On-screen Show (4:3)</PresentationFormat>
  <Paragraphs>222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Practical Programming in an Exception Free World</vt:lpstr>
      <vt:lpstr>Who am I?  (what is important to me)</vt:lpstr>
      <vt:lpstr>What is important to me</vt:lpstr>
      <vt:lpstr>What we are going to cover today</vt:lpstr>
      <vt:lpstr>PowerPoint Presentation</vt:lpstr>
      <vt:lpstr>Exceptions - why not?</vt:lpstr>
      <vt:lpstr>Exceptions - why not?</vt:lpstr>
      <vt:lpstr>So how do we handle error situations?</vt:lpstr>
      <vt:lpstr>So how do we handle error situations? </vt:lpstr>
      <vt:lpstr>Lets define our own error class</vt:lpstr>
      <vt:lpstr>So how do we handle error situations?</vt:lpstr>
      <vt:lpstr>So how do we handle error situations?</vt:lpstr>
      <vt:lpstr>Type-classes – a mental model</vt:lpstr>
      <vt:lpstr>Real world example</vt:lpstr>
      <vt:lpstr>Real world example</vt:lpstr>
      <vt:lpstr>PowerPoint Presentation</vt:lpstr>
      <vt:lpstr>Real world example</vt:lpstr>
      <vt:lpstr>Real world example</vt:lpstr>
      <vt:lpstr>Real world example</vt:lpstr>
      <vt:lpstr>Real world example</vt:lpstr>
      <vt:lpstr>Real world example</vt:lpstr>
      <vt:lpstr>Why was this better than exceptions?</vt:lpstr>
      <vt:lpstr>Some final thoughts</vt:lpstr>
      <vt:lpstr>PowerPoint Presentation</vt:lpstr>
    </vt:vector>
  </TitlesOfParts>
  <Company>REA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REA USER</cp:lastModifiedBy>
  <cp:revision>101</cp:revision>
  <dcterms:created xsi:type="dcterms:W3CDTF">2014-08-07T04:26:04Z</dcterms:created>
  <dcterms:modified xsi:type="dcterms:W3CDTF">2016-08-28T13:24:17Z</dcterms:modified>
</cp:coreProperties>
</file>